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10"/>
  </p:notesMasterIdLst>
  <p:sldIdLst>
    <p:sldId id="259" r:id="rId5"/>
    <p:sldId id="316" r:id="rId6"/>
    <p:sldId id="317" r:id="rId7"/>
    <p:sldId id="315" r:id="rId8"/>
    <p:sldId id="318"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A6AC"/>
    <a:srgbClr val="039D8E"/>
    <a:srgbClr val="0091A4"/>
    <a:srgbClr val="008EA1"/>
    <a:srgbClr val="008F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61" autoAdjust="0"/>
    <p:restoredTop sz="80398"/>
  </p:normalViewPr>
  <p:slideViewPr>
    <p:cSldViewPr snapToGrid="0">
      <p:cViewPr varScale="1">
        <p:scale>
          <a:sx n="98" d="100"/>
          <a:sy n="98" d="100"/>
        </p:scale>
        <p:origin x="113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55980-1714-42A5-992A-0DC43E7EC9A9}" type="datetimeFigureOut">
              <a:rPr lang="sv-SE" smtClean="0"/>
              <a:t>2025-01-13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69317-3318-417A-8791-1BD08B4817A1}" type="slidenum">
              <a:rPr lang="sv-SE" smtClean="0"/>
              <a:t>‹#›</a:t>
            </a:fld>
            <a:endParaRPr lang="sv-SE"/>
          </a:p>
        </p:txBody>
      </p:sp>
    </p:spTree>
    <p:extLst>
      <p:ext uri="{BB962C8B-B14F-4D97-AF65-F5344CB8AC3E}">
        <p14:creationId xmlns:p14="http://schemas.microsoft.com/office/powerpoint/2010/main" val="238700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till ert namn vid det gulmarkerade.</a:t>
            </a:r>
          </a:p>
          <a:p>
            <a:endParaRPr lang="sv-SE" dirty="0"/>
          </a:p>
          <a:p>
            <a:r>
              <a:rPr lang="sv-SE" dirty="0"/>
              <a:t>Hälsa välkommen och var noga med att presentera er med namn och vart ni jobbar så att era kollegor vet var de kan hitta er om de vill ställa frågor eller har funderingar vid ett senare tillfälle. </a:t>
            </a:r>
          </a:p>
        </p:txBody>
      </p:sp>
      <p:sp>
        <p:nvSpPr>
          <p:cNvPr id="4" name="Platshållare för bildnummer 3"/>
          <p:cNvSpPr>
            <a:spLocks noGrp="1"/>
          </p:cNvSpPr>
          <p:nvPr>
            <p:ph type="sldNum" sz="quarter" idx="5"/>
          </p:nvPr>
        </p:nvSpPr>
        <p:spPr/>
        <p:txBody>
          <a:bodyPr/>
          <a:lstStyle/>
          <a:p>
            <a:fld id="{59669317-3318-417A-8791-1BD08B4817A1}" type="slidenum">
              <a:rPr lang="sv-SE" smtClean="0"/>
              <a:t>1</a:t>
            </a:fld>
            <a:endParaRPr lang="sv-SE"/>
          </a:p>
        </p:txBody>
      </p:sp>
    </p:spTree>
    <p:extLst>
      <p:ext uri="{BB962C8B-B14F-4D97-AF65-F5344CB8AC3E}">
        <p14:creationId xmlns:p14="http://schemas.microsoft.com/office/powerpoint/2010/main" val="2291258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kern="1200" dirty="0">
                <a:effectLst/>
                <a:latin typeface="Arial" panose="020B0604020202020204" pitchFamily="34" charset="0"/>
                <a:ea typeface="Times New Roman" panose="02020603050405020304" pitchFamily="18" charset="0"/>
                <a:cs typeface="Arial" panose="020B0604020202020204" pitchFamily="34" charset="0"/>
              </a:rPr>
              <a:t>Hej och varmt välkomna!</a:t>
            </a:r>
            <a:endParaRPr lang="sv-SE" sz="1200" dirty="0">
              <a:effectLst/>
              <a:latin typeface="Georgia" panose="02040502050405020303" pitchFamily="18" charset="0"/>
              <a:ea typeface="Aptos" panose="020B0004020202020204" pitchFamily="34" charset="0"/>
              <a:cs typeface="Arial" panose="020B0604020202020204" pitchFamily="34" charset="0"/>
            </a:endParaRPr>
          </a:p>
          <a:p>
            <a:pPr>
              <a:lnSpc>
                <a:spcPct val="107000"/>
              </a:lnSpc>
              <a:spcAft>
                <a:spcPts val="800"/>
              </a:spcAft>
            </a:pPr>
            <a:r>
              <a:rPr lang="sv-SE" sz="1200" kern="1200" dirty="0">
                <a:effectLst/>
                <a:latin typeface="Arial" panose="020B0604020202020204" pitchFamily="34" charset="0"/>
                <a:ea typeface="Times New Roman" panose="02020603050405020304" pitchFamily="18" charset="0"/>
                <a:cs typeface="Arial" panose="020B0604020202020204" pitchFamily="34" charset="0"/>
              </a:rPr>
              <a:t> </a:t>
            </a:r>
            <a:endParaRPr lang="sv-SE" sz="1200" dirty="0">
              <a:effectLst/>
              <a:latin typeface="Georgia" panose="02040502050405020303" pitchFamily="18" charset="0"/>
              <a:ea typeface="Aptos" panose="020B0004020202020204" pitchFamily="34" charset="0"/>
              <a:cs typeface="Arial" panose="020B0604020202020204" pitchFamily="34" charset="0"/>
            </a:endParaRPr>
          </a:p>
          <a:p>
            <a:pPr>
              <a:lnSpc>
                <a:spcPct val="107000"/>
              </a:lnSpc>
              <a:spcAft>
                <a:spcPts val="800"/>
              </a:spcAft>
            </a:pPr>
            <a:r>
              <a:rPr lang="sv-SE" sz="1200" kern="1200" dirty="0">
                <a:effectLst/>
                <a:latin typeface="Arial" panose="020B0604020202020204" pitchFamily="34" charset="0"/>
                <a:ea typeface="Times New Roman" panose="02020603050405020304" pitchFamily="18" charset="0"/>
                <a:cs typeface="Arial" panose="020B0604020202020204" pitchFamily="34" charset="0"/>
              </a:rPr>
              <a:t>Kul att se att så många tagit sig tid att delta på detta seminarium/</a:t>
            </a:r>
            <a:r>
              <a:rPr lang="sv-SE" sz="1200" kern="1200" dirty="0" err="1">
                <a:effectLst/>
                <a:latin typeface="Arial" panose="020B0604020202020204" pitchFamily="34" charset="0"/>
                <a:ea typeface="Times New Roman" panose="02020603050405020304" pitchFamily="18" charset="0"/>
                <a:cs typeface="Arial" panose="020B0604020202020204" pitchFamily="34" charset="0"/>
              </a:rPr>
              <a:t>webbinarium</a:t>
            </a:r>
            <a:r>
              <a:rPr lang="sv-SE" sz="1200" kern="1200" dirty="0">
                <a:effectLst/>
                <a:latin typeface="Arial" panose="020B0604020202020204" pitchFamily="34" charset="0"/>
                <a:ea typeface="Times New Roman" panose="02020603050405020304" pitchFamily="18" charset="0"/>
                <a:cs typeface="Arial" panose="020B0604020202020204" pitchFamily="34" charset="0"/>
              </a:rPr>
              <a:t>/föreläsning.</a:t>
            </a:r>
            <a:endParaRPr lang="sv-SE" sz="1200" dirty="0">
              <a:effectLst/>
              <a:latin typeface="Georgia" panose="02040502050405020303" pitchFamily="18" charset="0"/>
              <a:ea typeface="Aptos" panose="020B0004020202020204" pitchFamily="34" charset="0"/>
              <a:cs typeface="Arial" panose="020B0604020202020204" pitchFamily="34" charset="0"/>
            </a:endParaRPr>
          </a:p>
          <a:p>
            <a:pPr>
              <a:lnSpc>
                <a:spcPct val="107000"/>
              </a:lnSpc>
              <a:spcAft>
                <a:spcPts val="800"/>
              </a:spcAft>
            </a:pPr>
            <a:r>
              <a:rPr lang="sv-SE" sz="1200" kern="1200" dirty="0">
                <a:effectLst/>
                <a:latin typeface="Arial" panose="020B0604020202020204" pitchFamily="34" charset="0"/>
                <a:ea typeface="Times New Roman" panose="02020603050405020304" pitchFamily="18" charset="0"/>
                <a:cs typeface="Arial" panose="020B0604020202020204" pitchFamily="34" charset="0"/>
              </a:rPr>
              <a:t> </a:t>
            </a:r>
            <a:endParaRPr lang="sv-SE" sz="1200" dirty="0">
              <a:effectLst/>
              <a:latin typeface="Georgia" panose="02040502050405020303" pitchFamily="18" charset="0"/>
              <a:ea typeface="Aptos" panose="020B0004020202020204" pitchFamily="34" charset="0"/>
              <a:cs typeface="Arial" panose="020B0604020202020204" pitchFamily="34" charset="0"/>
            </a:endParaRPr>
          </a:p>
          <a:p>
            <a:pPr>
              <a:lnSpc>
                <a:spcPct val="107000"/>
              </a:lnSpc>
              <a:spcAft>
                <a:spcPts val="800"/>
              </a:spcAft>
            </a:pPr>
            <a:r>
              <a:rPr lang="sv-SE" sz="1200" kern="1200" dirty="0">
                <a:effectLst/>
                <a:latin typeface="Arial" panose="020B0604020202020204" pitchFamily="34" charset="0"/>
                <a:ea typeface="Times New Roman" panose="02020603050405020304" pitchFamily="18" charset="0"/>
                <a:cs typeface="Arial" panose="020B0604020202020204" pitchFamily="34" charset="0"/>
              </a:rPr>
              <a:t>[Presentation av er själva namn/titel] Vi kommer från Akademikerföreningen som är en lokal fackförening här på [arbetsplats] och som samlar/företräder alla ni som är medlemmar i ett </a:t>
            </a:r>
            <a:r>
              <a:rPr lang="sv-SE" sz="1200" kern="1200" dirty="0" err="1">
                <a:effectLst/>
                <a:latin typeface="Arial" panose="020B0604020202020204" pitchFamily="34" charset="0"/>
                <a:ea typeface="Times New Roman" panose="02020603050405020304" pitchFamily="18" charset="0"/>
                <a:cs typeface="Arial" panose="020B0604020202020204" pitchFamily="34" charset="0"/>
              </a:rPr>
              <a:t>Sacoförbund</a:t>
            </a:r>
            <a:r>
              <a:rPr lang="sv-SE" sz="1200" kern="12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07000"/>
              </a:lnSpc>
              <a:spcAft>
                <a:spcPts val="800"/>
              </a:spcAft>
            </a:pPr>
            <a:endParaRPr lang="sv-SE" sz="1200" kern="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200" kern="1200" dirty="0">
                <a:effectLst/>
                <a:latin typeface="Arial" panose="020B0604020202020204" pitchFamily="34" charset="0"/>
                <a:ea typeface="Times New Roman" panose="02020603050405020304" pitchFamily="18" charset="0"/>
                <a:cs typeface="Arial" panose="020B0604020202020204" pitchFamily="34" charset="0"/>
              </a:rPr>
              <a:t>Vi är </a:t>
            </a:r>
            <a:r>
              <a:rPr lang="sv-SE" sz="1200" kern="1200" dirty="0" err="1">
                <a:effectLst/>
                <a:latin typeface="Arial" panose="020B0604020202020204" pitchFamily="34" charset="0"/>
                <a:ea typeface="Times New Roman" panose="02020603050405020304" pitchFamily="18" charset="0"/>
                <a:cs typeface="Arial" panose="020B0604020202020204" pitchFamily="34" charset="0"/>
              </a:rPr>
              <a:t>Sacoförbundens</a:t>
            </a:r>
            <a:r>
              <a:rPr lang="sv-SE" sz="1200" kern="1200" dirty="0">
                <a:effectLst/>
                <a:latin typeface="Arial" panose="020B0604020202020204" pitchFamily="34" charset="0"/>
                <a:ea typeface="Times New Roman" panose="02020603050405020304" pitchFamily="18" charset="0"/>
                <a:cs typeface="Arial" panose="020B0604020202020204" pitchFamily="34" charset="0"/>
              </a:rPr>
              <a:t> lokala representanter. Vi är ett antal kollegor som har valt att bli förtroendevalda här på [ arbetsplats]. Vi tillvaratar medlemmarnas intressen här på [arbetsplats] och är med och bidrar konstruktivt till verksamhetsutvecklingen. Det gör vi genom att ha en ständig dialog med arbetsgivaren i olika frågor [ge gärna exempel på frågor som är aktuella eller som ni driver/förmåner som ni förhandlat fram] som arbetsmiljö, arbetsbelastning, personalfrågor m.m.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200" kern="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200" kern="1200" dirty="0">
                <a:effectLst/>
                <a:latin typeface="Arial" panose="020B0604020202020204" pitchFamily="34" charset="0"/>
                <a:ea typeface="Times New Roman" panose="02020603050405020304" pitchFamily="18" charset="0"/>
                <a:cs typeface="Arial" panose="020B0604020202020204" pitchFamily="34" charset="0"/>
              </a:rPr>
              <a:t>Det är vår storlek som har gett och ger oss kraften att nå framgång i förhandlingar med arbetsgivaren. Så är du ännu inte medlem i ett </a:t>
            </a:r>
            <a:r>
              <a:rPr lang="sv-SE" sz="1200" kern="1200" dirty="0" err="1">
                <a:effectLst/>
                <a:latin typeface="Arial" panose="020B0604020202020204" pitchFamily="34" charset="0"/>
                <a:ea typeface="Times New Roman" panose="02020603050405020304" pitchFamily="18" charset="0"/>
                <a:cs typeface="Arial" panose="020B0604020202020204" pitchFamily="34" charset="0"/>
              </a:rPr>
              <a:t>Sacoförbund</a:t>
            </a:r>
            <a:r>
              <a:rPr lang="sv-SE" sz="1200" kern="1200" dirty="0">
                <a:effectLst/>
                <a:latin typeface="Arial" panose="020B0604020202020204" pitchFamily="34" charset="0"/>
                <a:ea typeface="Times New Roman" panose="02020603050405020304" pitchFamily="18" charset="0"/>
                <a:cs typeface="Arial" panose="020B0604020202020204" pitchFamily="34" charset="0"/>
              </a:rPr>
              <a:t> så bli det, så ökar du våra möjligheter att behålla förmåner och förhandla fram bättre villkor, lokalt här på arbetsplatsen men också i våra centrala kollektivavtal.</a:t>
            </a:r>
            <a:endParaRPr lang="sv-SE" sz="1200" dirty="0">
              <a:effectLst/>
              <a:latin typeface="Georgia" panose="02040502050405020303" pitchFamily="18" charset="0"/>
              <a:ea typeface="Aptos" panose="020B0004020202020204" pitchFamily="34" charset="0"/>
              <a:cs typeface="Arial" panose="020B0604020202020204" pitchFamily="34" charset="0"/>
            </a:endParaRPr>
          </a:p>
          <a:p>
            <a:pPr>
              <a:lnSpc>
                <a:spcPct val="107000"/>
              </a:lnSpc>
              <a:spcAft>
                <a:spcPts val="800"/>
              </a:spcAft>
            </a:pPr>
            <a:endParaRPr lang="sv-SE" sz="1800" b="0" i="0" dirty="0">
              <a:solidFill>
                <a:srgbClr val="002B30"/>
              </a:solidFill>
              <a:effectLst/>
              <a:latin typeface="proxima nova"/>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b="0" i="0" dirty="0">
                <a:solidFill>
                  <a:srgbClr val="002B30"/>
                </a:solidFill>
                <a:effectLst/>
                <a:latin typeface="proxima nova"/>
              </a:rPr>
              <a:t>Alla </a:t>
            </a:r>
            <a:r>
              <a:rPr lang="sv-SE" sz="1800" b="0" i="0" dirty="0" err="1">
                <a:solidFill>
                  <a:srgbClr val="002B30"/>
                </a:solidFill>
                <a:effectLst/>
                <a:latin typeface="proxima nova"/>
              </a:rPr>
              <a:t>Sacoförbund</a:t>
            </a:r>
            <a:r>
              <a:rPr lang="sv-SE" sz="1800" b="0" i="0" dirty="0">
                <a:solidFill>
                  <a:srgbClr val="002B30"/>
                </a:solidFill>
                <a:effectLst/>
                <a:latin typeface="proxima nova"/>
              </a:rPr>
              <a:t> </a:t>
            </a:r>
            <a:r>
              <a:rPr lang="sv-SE" sz="1200" kern="1200" dirty="0">
                <a:effectLst/>
                <a:latin typeface="Arial" panose="020B0604020202020204" pitchFamily="34" charset="0"/>
                <a:ea typeface="Times New Roman" panose="02020603050405020304" pitchFamily="18" charset="0"/>
                <a:cs typeface="Arial" panose="020B0604020202020204" pitchFamily="34" charset="0"/>
              </a:rPr>
              <a:t>skapar förutsättningar för att du som akademiker ska ha bra villkor på arbetet. De tecknar enskilt eller tillsammans centrala kollektivavtal om exempelvis pensioner, allmänna anställningsvillkor och om vad som ska gälla vid semester, sjukdom eller föräldraledighet.</a:t>
            </a:r>
            <a:endParaRPr lang="sv-SE" sz="1200" dirty="0">
              <a:effectLst/>
              <a:latin typeface="Georgia" panose="02040502050405020303" pitchFamily="18" charset="0"/>
              <a:ea typeface="Aptos" panose="020B0004020202020204" pitchFamily="34" charset="0"/>
              <a:cs typeface="Arial" panose="020B0604020202020204" pitchFamily="34" charset="0"/>
            </a:endParaRPr>
          </a:p>
          <a:p>
            <a:pPr>
              <a:lnSpc>
                <a:spcPct val="107000"/>
              </a:lnSpc>
              <a:spcAft>
                <a:spcPts val="800"/>
              </a:spcAft>
            </a:pPr>
            <a:r>
              <a:rPr lang="sv-SE" sz="1200" kern="1200" dirty="0">
                <a:effectLst/>
                <a:latin typeface="Arial" panose="020B0604020202020204" pitchFamily="34" charset="0"/>
                <a:ea typeface="Times New Roman" panose="02020603050405020304" pitchFamily="18" charset="0"/>
                <a:cs typeface="Arial" panose="020B0604020202020204" pitchFamily="34" charset="0"/>
              </a:rPr>
              <a:t> </a:t>
            </a:r>
            <a:endParaRPr lang="sv-SE" sz="1200" dirty="0">
              <a:effectLst/>
              <a:latin typeface="Georgia" panose="02040502050405020303" pitchFamily="18"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200" kern="1200" dirty="0">
                <a:effectLst/>
                <a:latin typeface="Arial" panose="020B0604020202020204" pitchFamily="34" charset="0"/>
                <a:ea typeface="Times New Roman" panose="02020603050405020304" pitchFamily="18" charset="0"/>
                <a:cs typeface="Arial" panose="020B0604020202020204" pitchFamily="34" charset="0"/>
              </a:rPr>
              <a:t>Det mesta som man tar förgivet i en anställning regleras inte i lag utan i kollektivavtal. Det finns exempelvis en semesterlag som ger en rätt till 25 semesterdagar per år, men </a:t>
            </a:r>
            <a:r>
              <a:rPr lang="sv-SE" sz="1200" kern="1200" dirty="0" err="1">
                <a:effectLst/>
                <a:latin typeface="Arial" panose="020B0604020202020204" pitchFamily="34" charset="0"/>
                <a:ea typeface="Times New Roman" panose="02020603050405020304" pitchFamily="18" charset="0"/>
                <a:cs typeface="Arial" panose="020B0604020202020204" pitchFamily="34" charset="0"/>
              </a:rPr>
              <a:t>Sacoförbunden</a:t>
            </a:r>
            <a:r>
              <a:rPr lang="sv-SE" sz="1200" kern="1200" dirty="0">
                <a:effectLst/>
                <a:latin typeface="Arial" panose="020B0604020202020204" pitchFamily="34" charset="0"/>
                <a:ea typeface="Times New Roman" panose="02020603050405020304" pitchFamily="18" charset="0"/>
                <a:cs typeface="Arial" panose="020B0604020202020204" pitchFamily="34" charset="0"/>
              </a:rPr>
              <a:t> har genom enskilda eller gemensamma kollektivavtal förhandlat fram extra semesterdagar för många anställda. </a:t>
            </a:r>
            <a:r>
              <a:rPr lang="sv-SE" sz="1200" dirty="0">
                <a:effectLst/>
                <a:latin typeface="Calibri" panose="020F0502020204030204" pitchFamily="34" charset="0"/>
                <a:ea typeface="Calibri" panose="020F0502020204030204" pitchFamily="34" charset="0"/>
                <a:cs typeface="Times New Roman" panose="02020603050405020304" pitchFamily="18" charset="0"/>
              </a:rPr>
              <a:t>Andra exempel är förmåner som föräldralön och sjuklöneutfyllnad som innebär att din arbetsgivare kompletterar den sjukpenning och föräldrapenning som du får från Försäkringskassan. Ytterligare exempel på saker som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Sacoförbunden</a:t>
            </a:r>
            <a:r>
              <a:rPr lang="sv-SE" sz="1200" dirty="0">
                <a:effectLst/>
                <a:latin typeface="Calibri" panose="020F0502020204030204" pitchFamily="34" charset="0"/>
                <a:ea typeface="Calibri" panose="020F0502020204030204" pitchFamily="34" charset="0"/>
                <a:cs typeface="Times New Roman" panose="02020603050405020304" pitchFamily="18" charset="0"/>
              </a:rPr>
              <a:t> har varit med och förhandlat fram är tjänstepensionsavtal. Det innebär att din arbetsgivare betalar in tjänstepension utöver vad du redan tjänar in till allmän pension. </a:t>
            </a:r>
          </a:p>
        </p:txBody>
      </p:sp>
      <p:sp>
        <p:nvSpPr>
          <p:cNvPr id="4" name="Platshållare för bildnummer 3"/>
          <p:cNvSpPr>
            <a:spLocks noGrp="1"/>
          </p:cNvSpPr>
          <p:nvPr>
            <p:ph type="sldNum" sz="quarter" idx="5"/>
          </p:nvPr>
        </p:nvSpPr>
        <p:spPr/>
        <p:txBody>
          <a:bodyPr/>
          <a:lstStyle/>
          <a:p>
            <a:fld id="{59669317-3318-417A-8791-1BD08B4817A1}" type="slidenum">
              <a:rPr lang="sv-SE" smtClean="0"/>
              <a:t>2</a:t>
            </a:fld>
            <a:endParaRPr lang="sv-SE"/>
          </a:p>
        </p:txBody>
      </p:sp>
    </p:spTree>
    <p:extLst>
      <p:ext uri="{BB962C8B-B14F-4D97-AF65-F5344CB8AC3E}">
        <p14:creationId xmlns:p14="http://schemas.microsoft.com/office/powerpoint/2010/main" val="1962809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förklara den Svenska modellen och er roll i den så ska den här bilden övergripande illustrera det.  Har ni tid så gå igenom de olika delarna.</a:t>
            </a:r>
          </a:p>
          <a:p>
            <a:endParaRPr lang="sv-SE" dirty="0"/>
          </a:p>
          <a:p>
            <a:r>
              <a:rPr lang="sv-SE" dirty="0"/>
              <a:t>[Korta versionen]: Vi är förtroendevalda på arbetsplatsen och vi har mandat från våra medlemmar att förhandla med vår arbetsgivare. Tex om det blir omorganisationer, uppsägningar osv (Ge gärna konkreta exempel som har hänt på er arbetsplats).</a:t>
            </a:r>
          </a:p>
          <a:p>
            <a:pPr marL="171450" indent="-171450">
              <a:buFont typeface="Arial" panose="020B0604020202020204" pitchFamily="34" charset="0"/>
              <a:buChar char="•"/>
            </a:pPr>
            <a:r>
              <a:rPr lang="sv-SE" dirty="0"/>
              <a:t>Har ni funderingar eller synpunkter på något så kan ni kolla av det med oss. </a:t>
            </a:r>
          </a:p>
          <a:p>
            <a:pPr marL="171450" indent="-171450">
              <a:buFont typeface="Arial" panose="020B0604020202020204" pitchFamily="34" charset="0"/>
              <a:buChar char="•"/>
            </a:pPr>
            <a:r>
              <a:rPr lang="sv-SE" dirty="0"/>
              <a:t>Vi har det senaste året drivit de här frågorna gentemot arbetsgivaren (lön, arbetsmiljö, aktuellt exempel)</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(Långa versionen):</a:t>
            </a:r>
          </a:p>
          <a:p>
            <a:pPr marL="171450" indent="-171450">
              <a:buFont typeface="Arial" panose="020B0604020202020204" pitchFamily="34" charset="0"/>
              <a:buChar char="•"/>
            </a:pPr>
            <a:r>
              <a:rPr lang="sv-SE" b="1" dirty="0"/>
              <a:t>Medlemmarna</a:t>
            </a:r>
            <a:r>
              <a:rPr lang="sv-SE" dirty="0"/>
              <a:t> – det är dem/ni som är grunden som vi är uppbyggda runt – att vi har många medlemmar är jätteviktigt, det är det som gör oss starka när vi ska förhandla. Oavsett om det är på lokalnivå vi förhandlar eller om det är på central nivå.  Det är medlemmarna som bildar och utser vilka som ska representera dem genom Akademikerföreningen och som är förtroendevalda.</a:t>
            </a:r>
          </a:p>
          <a:p>
            <a:pPr marL="171450" indent="-171450">
              <a:buFont typeface="Arial" panose="020B0604020202020204" pitchFamily="34" charset="0"/>
              <a:buChar char="•"/>
            </a:pPr>
            <a:r>
              <a:rPr lang="sv-SE" b="1" dirty="0"/>
              <a:t>Akademikerföreningen</a:t>
            </a:r>
            <a:r>
              <a:rPr lang="sv-SE" dirty="0"/>
              <a:t> – Våra medlemmar här på arbetsplatsen kommer från något av de fackförbund som </a:t>
            </a:r>
            <a:r>
              <a:rPr lang="sv-SE" b="1" dirty="0"/>
              <a:t>tillhör Saco</a:t>
            </a:r>
            <a:r>
              <a:rPr lang="sv-SE" dirty="0"/>
              <a:t>. Har du en akademiskutbildning så kan du vara medlem i något förbund, är du osäker på vilket förbund som passar dig så kan vi hjälpa dig att hitta det. Men här på arbetsplatsen så spelar det ingen roll om du är medlem i Sveriges Ingenjörer, </a:t>
            </a:r>
            <a:r>
              <a:rPr lang="sv-SE" dirty="0" err="1"/>
              <a:t>Akavia</a:t>
            </a:r>
            <a:r>
              <a:rPr lang="sv-SE" dirty="0"/>
              <a:t> eller Naturvetarna (välj de förbund som passar bäst att ge exempel på utifrån er arbetsplats). Det viktiga är att vi samarbetar och gör det tillsammans. </a:t>
            </a:r>
          </a:p>
          <a:p>
            <a:pPr marL="171450" indent="-171450">
              <a:buFont typeface="Arial" panose="020B0604020202020204" pitchFamily="34" charset="0"/>
              <a:buChar char="•"/>
            </a:pPr>
            <a:r>
              <a:rPr lang="sv-SE" b="1" dirty="0"/>
              <a:t>Arbetsgivarorganisationer</a:t>
            </a:r>
            <a:r>
              <a:rPr lang="sv-SE" dirty="0"/>
              <a:t> – Precis som vi inom Saco samarbetar och förhandlar tillsammans så finns det arbetsgivarorganisationer som vår arbetsgivare är medlemmar i. </a:t>
            </a:r>
          </a:p>
          <a:p>
            <a:pPr marL="171450" indent="-171450">
              <a:buFont typeface="Arial" panose="020B0604020202020204" pitchFamily="34" charset="0"/>
              <a:buChar char="•"/>
            </a:pPr>
            <a:r>
              <a:rPr lang="sv-SE" b="1" dirty="0"/>
              <a:t>Centrala kollektivavtal </a:t>
            </a:r>
            <a:r>
              <a:rPr lang="sv-SE" dirty="0"/>
              <a:t>– det är Arbetsgivarorganisationerna och de centrala facken som förhandlar fram de stora centrala kollektivavtalen. Det är där man förhandlar om olika villkor, som arbetstid, löneökningar mm </a:t>
            </a:r>
            <a:r>
              <a:rPr lang="sv-SE" dirty="0" err="1"/>
              <a:t>mm</a:t>
            </a:r>
            <a:r>
              <a:rPr lang="sv-SE" dirty="0"/>
              <a:t>. Just nu så pågår förhandlingar om nya kollektivavtal, det kanske ni har hört?</a:t>
            </a:r>
          </a:p>
          <a:p>
            <a:pPr marL="171450" indent="-171450">
              <a:buFont typeface="Arial" panose="020B0604020202020204" pitchFamily="34" charset="0"/>
              <a:buChar char="•"/>
            </a:pPr>
            <a:r>
              <a:rPr lang="sv-SE" b="1" dirty="0"/>
              <a:t>Lokala kollektivavtal </a:t>
            </a:r>
            <a:r>
              <a:rPr lang="sv-SE" dirty="0"/>
              <a:t>– Har ni några lokala avtal så berätta om dem. Det kan handla om arbetstidsförkortningar, friskvårdsbidrag mm </a:t>
            </a:r>
            <a:r>
              <a:rPr lang="sv-SE" dirty="0" err="1"/>
              <a:t>mm</a:t>
            </a:r>
            <a:endParaRPr lang="sv-SE" dirty="0"/>
          </a:p>
          <a:p>
            <a:pPr marL="171450" indent="-171450">
              <a:buFont typeface="Arial" panose="020B0604020202020204" pitchFamily="34" charset="0"/>
              <a:buChar char="•"/>
            </a:pPr>
            <a:endParaRPr lang="sv-SE" dirty="0"/>
          </a:p>
          <a:p>
            <a:endParaRPr lang="sv-SE" dirty="0"/>
          </a:p>
        </p:txBody>
      </p:sp>
      <p:sp>
        <p:nvSpPr>
          <p:cNvPr id="4" name="Platshållare för bildnummer 3"/>
          <p:cNvSpPr>
            <a:spLocks noGrp="1"/>
          </p:cNvSpPr>
          <p:nvPr>
            <p:ph type="sldNum" sz="quarter" idx="5"/>
          </p:nvPr>
        </p:nvSpPr>
        <p:spPr/>
        <p:txBody>
          <a:bodyPr/>
          <a:lstStyle/>
          <a:p>
            <a:fld id="{59669317-3318-417A-8791-1BD08B4817A1}" type="slidenum">
              <a:rPr lang="sv-SE" smtClean="0"/>
              <a:t>3</a:t>
            </a:fld>
            <a:endParaRPr lang="sv-SE"/>
          </a:p>
        </p:txBody>
      </p:sp>
    </p:spTree>
    <p:extLst>
      <p:ext uri="{BB962C8B-B14F-4D97-AF65-F5344CB8AC3E}">
        <p14:creationId xmlns:p14="http://schemas.microsoft.com/office/powerpoint/2010/main" val="4194294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Ni som förtroendevalda är ryggraden i Akademikerföreningen på arbetsplatsen. Av alla förmåner vi ger till medlemmar är det ni som är vår grundpelare. Kom ihåg det och försök att förmedla det. </a:t>
            </a:r>
          </a:p>
          <a:p>
            <a:endParaRPr lang="sv-SE" dirty="0"/>
          </a:p>
          <a:p>
            <a:r>
              <a:rPr lang="sv-SE" dirty="0"/>
              <a:t>Hänvisa till förbundens olika hemsidor för att se fler förmåner som man kan använda som medlem.</a:t>
            </a:r>
          </a:p>
          <a:p>
            <a:endParaRPr lang="sv-SE" dirty="0"/>
          </a:p>
        </p:txBody>
      </p:sp>
      <p:sp>
        <p:nvSpPr>
          <p:cNvPr id="4" name="Platshållare för bildnummer 3"/>
          <p:cNvSpPr>
            <a:spLocks noGrp="1"/>
          </p:cNvSpPr>
          <p:nvPr>
            <p:ph type="sldNum" sz="quarter" idx="5"/>
          </p:nvPr>
        </p:nvSpPr>
        <p:spPr/>
        <p:txBody>
          <a:bodyPr/>
          <a:lstStyle/>
          <a:p>
            <a:fld id="{59669317-3318-417A-8791-1BD08B4817A1}" type="slidenum">
              <a:rPr lang="sv-SE" smtClean="0"/>
              <a:t>4</a:t>
            </a:fld>
            <a:endParaRPr lang="sv-SE"/>
          </a:p>
        </p:txBody>
      </p:sp>
    </p:spTree>
    <p:extLst>
      <p:ext uri="{BB962C8B-B14F-4D97-AF65-F5344CB8AC3E}">
        <p14:creationId xmlns:p14="http://schemas.microsoft.com/office/powerpoint/2010/main" val="1943928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C0AC-CE05-227E-731A-4524EF30A38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37044A7-891F-F452-0320-5C1329476FD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D1A2075-3E4E-69F2-61E2-06A388553A33}"/>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dirty="0"/>
              <a:t>Lägg gärna till era kontaktuppgifter här och om ni har en bild på er som förtroendevalda! Det blir personligt och skapar synlighet för er. </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92395B13-6D77-3718-7503-8973D6152016}"/>
              </a:ext>
            </a:extLst>
          </p:cNvPr>
          <p:cNvSpPr>
            <a:spLocks noGrp="1"/>
          </p:cNvSpPr>
          <p:nvPr>
            <p:ph type="sldNum" sz="quarter" idx="5"/>
          </p:nvPr>
        </p:nvSpPr>
        <p:spPr/>
        <p:txBody>
          <a:bodyPr/>
          <a:lstStyle/>
          <a:p>
            <a:fld id="{59669317-3318-417A-8791-1BD08B4817A1}" type="slidenum">
              <a:rPr lang="sv-SE" smtClean="0"/>
              <a:t>5</a:t>
            </a:fld>
            <a:endParaRPr lang="sv-SE"/>
          </a:p>
        </p:txBody>
      </p:sp>
    </p:spTree>
    <p:extLst>
      <p:ext uri="{BB962C8B-B14F-4D97-AF65-F5344CB8AC3E}">
        <p14:creationId xmlns:p14="http://schemas.microsoft.com/office/powerpoint/2010/main" val="3448337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265047-E2BD-0E43-866C-CCA4CEC95C46}"/>
              </a:ext>
            </a:extLst>
          </p:cNvPr>
          <p:cNvSpPr>
            <a:spLocks noGrp="1"/>
          </p:cNvSpPr>
          <p:nvPr>
            <p:ph type="ctrTitle"/>
          </p:nvPr>
        </p:nvSpPr>
        <p:spPr>
          <a:xfrm>
            <a:off x="1524000" y="1186248"/>
            <a:ext cx="9144000" cy="1901665"/>
          </a:xfrm>
        </p:spPr>
        <p:txBody>
          <a:bodyPr anchor="b"/>
          <a:lstStyle>
            <a:lvl1pPr algn="ctr">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409A430-B12F-194F-AE50-45202CBF8497}"/>
              </a:ext>
            </a:extLst>
          </p:cNvPr>
          <p:cNvSpPr>
            <a:spLocks noGrp="1"/>
          </p:cNvSpPr>
          <p:nvPr>
            <p:ph type="subTitle" idx="1"/>
          </p:nvPr>
        </p:nvSpPr>
        <p:spPr>
          <a:xfrm>
            <a:off x="1524000" y="3179989"/>
            <a:ext cx="9144000" cy="1404368"/>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4" name="Bildobjekt 3" descr="En bild som visar text&#10;&#10;Automatiskt genererad beskrivning">
            <a:extLst>
              <a:ext uri="{FF2B5EF4-FFF2-40B4-BE49-F238E27FC236}">
                <a16:creationId xmlns:a16="http://schemas.microsoft.com/office/drawing/2014/main" id="{4E9EECDC-2FC6-05E2-111C-9264F7C8F3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86528"/>
            <a:ext cx="12192000" cy="1871472"/>
          </a:xfrm>
          <a:prstGeom prst="rect">
            <a:avLst/>
          </a:prstGeom>
        </p:spPr>
      </p:pic>
    </p:spTree>
    <p:extLst>
      <p:ext uri="{BB962C8B-B14F-4D97-AF65-F5344CB8AC3E}">
        <p14:creationId xmlns:p14="http://schemas.microsoft.com/office/powerpoint/2010/main" val="95183752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6096001" y="407201"/>
            <a:ext cx="5730874" cy="504825"/>
          </a:xfrm>
        </p:spPr>
        <p:txBody>
          <a:bodyPr/>
          <a:lstStyle>
            <a:lvl1pPr>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6096000"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6096000" y="1990726"/>
            <a:ext cx="5730874"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1"/>
            <a:ext cx="5400000" cy="6858000"/>
          </a:xfrm>
          <a:solidFill>
            <a:schemeClr val="tx2">
              <a:lumMod val="20000"/>
              <a:lumOff val="80000"/>
            </a:schemeClr>
          </a:solidFill>
        </p:spPr>
        <p:txBody>
          <a:bodyPr tIns="180000"/>
          <a:lstStyle>
            <a:lvl1pPr marL="0" indent="0" algn="ctr">
              <a:buFontTx/>
              <a:buNone/>
              <a:defRPr sz="1800"/>
            </a:lvl1pPr>
          </a:lstStyle>
          <a:p>
            <a:r>
              <a:rPr lang="sv-SE" dirty="0"/>
              <a:t>Klicka på ikonen för att lägga till bild</a:t>
            </a:r>
          </a:p>
        </p:txBody>
      </p:sp>
    </p:spTree>
    <p:extLst>
      <p:ext uri="{BB962C8B-B14F-4D97-AF65-F5344CB8AC3E}">
        <p14:creationId xmlns:p14="http://schemas.microsoft.com/office/powerpoint/2010/main" val="108378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D624038-C6DE-6D41-A311-6BF410DA09B5}"/>
              </a:ext>
            </a:extLst>
          </p:cNvPr>
          <p:cNvSpPr>
            <a:spLocks noGrp="1"/>
          </p:cNvSpPr>
          <p:nvPr>
            <p:ph idx="1"/>
          </p:nvPr>
        </p:nvSpPr>
        <p:spPr>
          <a:xfrm>
            <a:off x="490974" y="1767840"/>
            <a:ext cx="10181969" cy="3945241"/>
          </a:xfrm>
        </p:spPr>
        <p:txBody>
          <a:bodyPr/>
          <a:lstStyle/>
          <a:p>
            <a:pPr lvl="0"/>
            <a:r>
              <a:rPr lang="sv-SE"/>
              <a:t>Klicka här för att ändra format på bakgrundstexten</a:t>
            </a:r>
          </a:p>
        </p:txBody>
      </p:sp>
      <p:sp>
        <p:nvSpPr>
          <p:cNvPr id="5" name="Platshållare för rubrik 1">
            <a:extLst>
              <a:ext uri="{FF2B5EF4-FFF2-40B4-BE49-F238E27FC236}">
                <a16:creationId xmlns:a16="http://schemas.microsoft.com/office/drawing/2014/main" id="{3D5ED62C-A9EE-764F-A012-6B7213E86E8E}"/>
              </a:ext>
            </a:extLst>
          </p:cNvPr>
          <p:cNvSpPr>
            <a:spLocks noGrp="1"/>
          </p:cNvSpPr>
          <p:nvPr>
            <p:ph type="title"/>
          </p:nvPr>
        </p:nvSpPr>
        <p:spPr>
          <a:xfrm>
            <a:off x="490974" y="432485"/>
            <a:ext cx="11210052" cy="1101723"/>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Tree>
    <p:extLst>
      <p:ext uri="{BB962C8B-B14F-4D97-AF65-F5344CB8AC3E}">
        <p14:creationId xmlns:p14="http://schemas.microsoft.com/office/powerpoint/2010/main" val="27099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turkos">
    <p:bg>
      <p:bgPr>
        <a:solidFill>
          <a:srgbClr val="008EA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1AFCCED3-201D-5943-8D60-DBCF1B3451AF}"/>
              </a:ext>
            </a:extLst>
          </p:cNvPr>
          <p:cNvSpPr/>
          <p:nvPr userDrawn="1"/>
        </p:nvSpPr>
        <p:spPr>
          <a:xfrm>
            <a:off x="10584457" y="205909"/>
            <a:ext cx="1425012" cy="142906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02BF509F-E933-3E4E-B49E-B491A8AFFC00}"/>
              </a:ext>
            </a:extLst>
          </p:cNvPr>
          <p:cNvSpPr>
            <a:spLocks noGrp="1"/>
          </p:cNvSpPr>
          <p:nvPr>
            <p:ph type="ctrTitle"/>
          </p:nvPr>
        </p:nvSpPr>
        <p:spPr>
          <a:xfrm>
            <a:off x="1524000" y="1198604"/>
            <a:ext cx="9144000" cy="1889309"/>
          </a:xfrm>
        </p:spPr>
        <p:txBody>
          <a:bodyPr anchor="b"/>
          <a:lstStyle>
            <a:lvl1pPr algn="ctr">
              <a:defRPr sz="6000">
                <a:solidFill>
                  <a:schemeClr val="bg1"/>
                </a:solidFill>
              </a:defRPr>
            </a:lvl1pPr>
          </a:lstStyle>
          <a:p>
            <a:r>
              <a:rPr lang="sv-SE"/>
              <a:t>Klicka här för att ändra mall för rubrikformat</a:t>
            </a:r>
            <a:endParaRPr lang="sv-SE" dirty="0"/>
          </a:p>
        </p:txBody>
      </p:sp>
      <p:sp>
        <p:nvSpPr>
          <p:cNvPr id="12" name="Underrubrik 2">
            <a:extLst>
              <a:ext uri="{FF2B5EF4-FFF2-40B4-BE49-F238E27FC236}">
                <a16:creationId xmlns:a16="http://schemas.microsoft.com/office/drawing/2014/main" id="{0FC62F7D-4BFB-1B4A-9B5C-3B354533ED12}"/>
              </a:ext>
            </a:extLst>
          </p:cNvPr>
          <p:cNvSpPr>
            <a:spLocks noGrp="1"/>
          </p:cNvSpPr>
          <p:nvPr>
            <p:ph type="subTitle" idx="1"/>
          </p:nvPr>
        </p:nvSpPr>
        <p:spPr>
          <a:xfrm>
            <a:off x="1524000" y="3179989"/>
            <a:ext cx="9144000" cy="1416725"/>
          </a:xfr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2" name="Bildobjekt 1" descr="En bild som visar text&#10;&#10;Automatiskt genererad beskrivning">
            <a:extLst>
              <a:ext uri="{FF2B5EF4-FFF2-40B4-BE49-F238E27FC236}">
                <a16:creationId xmlns:a16="http://schemas.microsoft.com/office/drawing/2014/main" id="{31F237C2-D854-E65C-17CB-EA5A95CFF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86528"/>
            <a:ext cx="12192000" cy="1871472"/>
          </a:xfrm>
          <a:prstGeom prst="rect">
            <a:avLst/>
          </a:prstGeom>
        </p:spPr>
      </p:pic>
    </p:spTree>
    <p:extLst>
      <p:ext uri="{BB962C8B-B14F-4D97-AF65-F5344CB8AC3E}">
        <p14:creationId xmlns:p14="http://schemas.microsoft.com/office/powerpoint/2010/main" val="29300025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0A017E-9C6A-0B42-8794-0239EEFE3B2C}"/>
              </a:ext>
            </a:extLst>
          </p:cNvPr>
          <p:cNvSpPr>
            <a:spLocks noGrp="1"/>
          </p:cNvSpPr>
          <p:nvPr>
            <p:ph type="title"/>
          </p:nvPr>
        </p:nvSpPr>
        <p:spPr>
          <a:xfrm>
            <a:off x="831850" y="1602923"/>
            <a:ext cx="10515600" cy="2573037"/>
          </a:xfrm>
        </p:spPr>
        <p:txBody>
          <a:bodyPr anchor="b">
            <a:normAutofit/>
          </a:bodyPr>
          <a:lstStyle>
            <a:lvl1pPr>
              <a:defRPr sz="5400"/>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97A5FBD9-D4A2-CD40-B2FA-C702EC55E21C}"/>
              </a:ext>
            </a:extLst>
          </p:cNvPr>
          <p:cNvSpPr>
            <a:spLocks noGrp="1"/>
          </p:cNvSpPr>
          <p:nvPr>
            <p:ph type="body" idx="1"/>
          </p:nvPr>
        </p:nvSpPr>
        <p:spPr>
          <a:xfrm>
            <a:off x="831850" y="4202949"/>
            <a:ext cx="10515600" cy="1306898"/>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411485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turkos">
    <p:bg>
      <p:bgPr>
        <a:solidFill>
          <a:schemeClr val="accen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FBDDD5F-7C3F-0A4E-A7D6-39461B341925}"/>
              </a:ext>
            </a:extLst>
          </p:cNvPr>
          <p:cNvSpPr/>
          <p:nvPr userDrawn="1"/>
        </p:nvSpPr>
        <p:spPr>
          <a:xfrm>
            <a:off x="10614454" y="172995"/>
            <a:ext cx="1396314" cy="1433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3EE1135F-B0CE-F04A-9852-3154A04385A9}"/>
              </a:ext>
            </a:extLst>
          </p:cNvPr>
          <p:cNvSpPr>
            <a:spLocks noGrp="1"/>
          </p:cNvSpPr>
          <p:nvPr>
            <p:ph type="title"/>
          </p:nvPr>
        </p:nvSpPr>
        <p:spPr>
          <a:xfrm>
            <a:off x="831850" y="1626369"/>
            <a:ext cx="10515600" cy="2573037"/>
          </a:xfrm>
        </p:spPr>
        <p:txBody>
          <a:bodyPr anchor="b">
            <a:normAutofit/>
          </a:bodyPr>
          <a:lstStyle>
            <a:lvl1pPr>
              <a:defRPr sz="5400">
                <a:solidFill>
                  <a:schemeClr val="bg1"/>
                </a:solidFill>
              </a:defRPr>
            </a:lvl1pPr>
          </a:lstStyle>
          <a:p>
            <a:r>
              <a:rPr lang="sv-SE"/>
              <a:t>Klicka här för att ändra mall för rubrikformat</a:t>
            </a:r>
            <a:endParaRPr lang="sv-SE" dirty="0"/>
          </a:p>
        </p:txBody>
      </p:sp>
      <p:sp>
        <p:nvSpPr>
          <p:cNvPr id="9" name="Platshållare för text 2">
            <a:extLst>
              <a:ext uri="{FF2B5EF4-FFF2-40B4-BE49-F238E27FC236}">
                <a16:creationId xmlns:a16="http://schemas.microsoft.com/office/drawing/2014/main" id="{C173AFC1-D6D3-5A4D-B576-BCE35432F0A7}"/>
              </a:ext>
            </a:extLst>
          </p:cNvPr>
          <p:cNvSpPr>
            <a:spLocks noGrp="1"/>
          </p:cNvSpPr>
          <p:nvPr>
            <p:ph type="body" idx="1"/>
          </p:nvPr>
        </p:nvSpPr>
        <p:spPr>
          <a:xfrm>
            <a:off x="831850" y="4226395"/>
            <a:ext cx="10515600" cy="1330344"/>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88980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EB86940-B77F-3E45-A4CF-C83BA87F864C}"/>
              </a:ext>
            </a:extLst>
          </p:cNvPr>
          <p:cNvSpPr>
            <a:spLocks noGrp="1"/>
          </p:cNvSpPr>
          <p:nvPr>
            <p:ph sz="half" idx="1"/>
          </p:nvPr>
        </p:nvSpPr>
        <p:spPr>
          <a:xfrm>
            <a:off x="494268" y="1785284"/>
            <a:ext cx="5181600" cy="3943163"/>
          </a:xfrm>
        </p:spPr>
        <p:txBody>
          <a:body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45F8B01-B28A-DB40-9997-14141DC94395}"/>
              </a:ext>
            </a:extLst>
          </p:cNvPr>
          <p:cNvSpPr>
            <a:spLocks noGrp="1"/>
          </p:cNvSpPr>
          <p:nvPr>
            <p:ph sz="half" idx="2"/>
          </p:nvPr>
        </p:nvSpPr>
        <p:spPr>
          <a:xfrm>
            <a:off x="5866666" y="1785284"/>
            <a:ext cx="5181600" cy="3943163"/>
          </a:xfrm>
        </p:spPr>
        <p:txBody>
          <a:bodyPr/>
          <a:lstStyle/>
          <a:p>
            <a:pPr lvl="0"/>
            <a:r>
              <a:rPr lang="sv-SE"/>
              <a:t>Klicka här för att ändra format på bakgrundstexten</a:t>
            </a:r>
          </a:p>
        </p:txBody>
      </p:sp>
      <p:sp>
        <p:nvSpPr>
          <p:cNvPr id="6" name="Platshållare för rubrik 1">
            <a:extLst>
              <a:ext uri="{FF2B5EF4-FFF2-40B4-BE49-F238E27FC236}">
                <a16:creationId xmlns:a16="http://schemas.microsoft.com/office/drawing/2014/main" id="{570F9DBE-2B34-9B7D-E81D-1C7FC718CBCE}"/>
              </a:ext>
            </a:extLst>
          </p:cNvPr>
          <p:cNvSpPr>
            <a:spLocks noGrp="1"/>
          </p:cNvSpPr>
          <p:nvPr>
            <p:ph type="title"/>
          </p:nvPr>
        </p:nvSpPr>
        <p:spPr>
          <a:xfrm>
            <a:off x="490974" y="432485"/>
            <a:ext cx="11210052" cy="1101723"/>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Tree>
    <p:extLst>
      <p:ext uri="{BB962C8B-B14F-4D97-AF65-F5344CB8AC3E}">
        <p14:creationId xmlns:p14="http://schemas.microsoft.com/office/powerpoint/2010/main" val="2450525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17BCE9D-8008-C749-A92F-47FE67570216}"/>
              </a:ext>
            </a:extLst>
          </p:cNvPr>
          <p:cNvSpPr>
            <a:spLocks noGrp="1"/>
          </p:cNvSpPr>
          <p:nvPr>
            <p:ph type="body" idx="1"/>
          </p:nvPr>
        </p:nvSpPr>
        <p:spPr>
          <a:xfrm>
            <a:off x="494268" y="1781031"/>
            <a:ext cx="5157787" cy="54564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2AB6F14-48FE-F44B-BC7A-D5B057DB57A6}"/>
              </a:ext>
            </a:extLst>
          </p:cNvPr>
          <p:cNvSpPr>
            <a:spLocks noGrp="1"/>
          </p:cNvSpPr>
          <p:nvPr>
            <p:ph sz="half" idx="2"/>
          </p:nvPr>
        </p:nvSpPr>
        <p:spPr>
          <a:xfrm>
            <a:off x="494268" y="2326677"/>
            <a:ext cx="5157787" cy="3421691"/>
          </a:xfrm>
        </p:spPr>
        <p:txBody>
          <a:bodyPr/>
          <a:lstStyle/>
          <a:p>
            <a:pPr lvl="0"/>
            <a:r>
              <a:rPr lang="sv-SE"/>
              <a:t>Klicka här för att ändra format på bakgrundstexten</a:t>
            </a:r>
          </a:p>
        </p:txBody>
      </p:sp>
      <p:sp>
        <p:nvSpPr>
          <p:cNvPr id="5" name="Platshållare för text 4">
            <a:extLst>
              <a:ext uri="{FF2B5EF4-FFF2-40B4-BE49-F238E27FC236}">
                <a16:creationId xmlns:a16="http://schemas.microsoft.com/office/drawing/2014/main" id="{C84B5BC6-E51B-D747-9EE8-B0DCC7666E65}"/>
              </a:ext>
            </a:extLst>
          </p:cNvPr>
          <p:cNvSpPr>
            <a:spLocks noGrp="1"/>
          </p:cNvSpPr>
          <p:nvPr>
            <p:ph type="body" sz="quarter" idx="3"/>
          </p:nvPr>
        </p:nvSpPr>
        <p:spPr>
          <a:xfrm>
            <a:off x="5893842" y="1781031"/>
            <a:ext cx="5183188" cy="54564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E2447EB-2857-1445-9876-A7CF3EB28B3F}"/>
              </a:ext>
            </a:extLst>
          </p:cNvPr>
          <p:cNvSpPr>
            <a:spLocks noGrp="1"/>
          </p:cNvSpPr>
          <p:nvPr>
            <p:ph sz="quarter" idx="4"/>
          </p:nvPr>
        </p:nvSpPr>
        <p:spPr>
          <a:xfrm>
            <a:off x="5897018" y="2326677"/>
            <a:ext cx="5183188" cy="3421691"/>
          </a:xfrm>
        </p:spPr>
        <p:txBody>
          <a:bodyPr/>
          <a:lstStyle/>
          <a:p>
            <a:pPr lvl="0"/>
            <a:r>
              <a:rPr lang="sv-SE"/>
              <a:t>Klicka här för att ändra format på bakgrundstexten</a:t>
            </a:r>
          </a:p>
        </p:txBody>
      </p:sp>
      <p:sp>
        <p:nvSpPr>
          <p:cNvPr id="7" name="Platshållare för rubrik 1">
            <a:extLst>
              <a:ext uri="{FF2B5EF4-FFF2-40B4-BE49-F238E27FC236}">
                <a16:creationId xmlns:a16="http://schemas.microsoft.com/office/drawing/2014/main" id="{FC54FA03-F179-2971-7922-725E750CEA50}"/>
              </a:ext>
            </a:extLst>
          </p:cNvPr>
          <p:cNvSpPr>
            <a:spLocks noGrp="1"/>
          </p:cNvSpPr>
          <p:nvPr>
            <p:ph type="title"/>
          </p:nvPr>
        </p:nvSpPr>
        <p:spPr>
          <a:xfrm>
            <a:off x="490974" y="432485"/>
            <a:ext cx="11210052" cy="1101723"/>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Tree>
    <p:extLst>
      <p:ext uri="{BB962C8B-B14F-4D97-AF65-F5344CB8AC3E}">
        <p14:creationId xmlns:p14="http://schemas.microsoft.com/office/powerpoint/2010/main" val="243234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rubrik 1">
            <a:extLst>
              <a:ext uri="{FF2B5EF4-FFF2-40B4-BE49-F238E27FC236}">
                <a16:creationId xmlns:a16="http://schemas.microsoft.com/office/drawing/2014/main" id="{C92C4EEE-6622-E13D-94EC-A07E9FFF0735}"/>
              </a:ext>
            </a:extLst>
          </p:cNvPr>
          <p:cNvSpPr>
            <a:spLocks noGrp="1"/>
          </p:cNvSpPr>
          <p:nvPr>
            <p:ph type="title"/>
          </p:nvPr>
        </p:nvSpPr>
        <p:spPr>
          <a:xfrm>
            <a:off x="490974" y="432485"/>
            <a:ext cx="11210052" cy="1101723"/>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Tree>
    <p:extLst>
      <p:ext uri="{BB962C8B-B14F-4D97-AF65-F5344CB8AC3E}">
        <p14:creationId xmlns:p14="http://schemas.microsoft.com/office/powerpoint/2010/main" val="39302198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72D2E05-3333-6640-9D27-4FEAED940B66}"/>
              </a:ext>
            </a:extLst>
          </p:cNvPr>
          <p:cNvSpPr/>
          <p:nvPr userDrawn="1"/>
        </p:nvSpPr>
        <p:spPr>
          <a:xfrm>
            <a:off x="10353040" y="0"/>
            <a:ext cx="1838960" cy="1747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165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0CA5BF5-84BE-AE4B-BABF-1CDE075426F0}"/>
              </a:ext>
            </a:extLst>
          </p:cNvPr>
          <p:cNvSpPr>
            <a:spLocks noGrp="1"/>
          </p:cNvSpPr>
          <p:nvPr>
            <p:ph type="title"/>
          </p:nvPr>
        </p:nvSpPr>
        <p:spPr>
          <a:xfrm>
            <a:off x="494268" y="432485"/>
            <a:ext cx="10181970" cy="1078263"/>
          </a:xfrm>
          <a:prstGeom prst="rect">
            <a:avLst/>
          </a:prstGeom>
        </p:spPr>
        <p:txBody>
          <a:bodyPr vert="horz" lIns="91440" tIns="45720" rIns="91440" bIns="45720" rtlCol="0" anchor="ctr">
            <a:normAutofit/>
          </a:bodyPr>
          <a:lstStyle/>
          <a:p>
            <a:endParaRPr lang="sv-SE" dirty="0"/>
          </a:p>
        </p:txBody>
      </p:sp>
      <p:sp>
        <p:nvSpPr>
          <p:cNvPr id="3" name="Platshållare för text 2">
            <a:extLst>
              <a:ext uri="{FF2B5EF4-FFF2-40B4-BE49-F238E27FC236}">
                <a16:creationId xmlns:a16="http://schemas.microsoft.com/office/drawing/2014/main" id="{11F002F3-98CE-3E40-A8B9-0F055255C535}"/>
              </a:ext>
            </a:extLst>
          </p:cNvPr>
          <p:cNvSpPr>
            <a:spLocks noGrp="1"/>
          </p:cNvSpPr>
          <p:nvPr>
            <p:ph type="body" idx="1"/>
          </p:nvPr>
        </p:nvSpPr>
        <p:spPr>
          <a:xfrm>
            <a:off x="494269" y="1772052"/>
            <a:ext cx="8116331" cy="3919853"/>
          </a:xfrm>
          <a:prstGeom prst="rect">
            <a:avLst/>
          </a:prstGeom>
        </p:spPr>
        <p:txBody>
          <a:bodyPr vert="horz" lIns="91440" tIns="45720" rIns="91440" bIns="45720" rtlCol="0">
            <a:normAutofit/>
          </a:bodyPr>
          <a:lstStyle/>
          <a:p>
            <a:r>
              <a:rPr lang="sv-SE" dirty="0"/>
              <a:t>Redigera format för bakgrundstext
Nivå två
Nivå tre
Nivå fyra
Nivå fem</a:t>
            </a:r>
          </a:p>
        </p:txBody>
      </p:sp>
      <p:sp>
        <p:nvSpPr>
          <p:cNvPr id="4" name="Platshållare för datum 3">
            <a:extLst>
              <a:ext uri="{FF2B5EF4-FFF2-40B4-BE49-F238E27FC236}">
                <a16:creationId xmlns:a16="http://schemas.microsoft.com/office/drawing/2014/main" id="{9AC8A869-859C-6945-A8A6-8AB5614F6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A9BE3-C898-D54A-8521-78871F44CAEC}" type="datetime1">
              <a:rPr lang="sv-SE" smtClean="0"/>
              <a:t>2025-01-13</a:t>
            </a:fld>
            <a:endParaRPr lang="sv-SE"/>
          </a:p>
        </p:txBody>
      </p:sp>
      <p:sp>
        <p:nvSpPr>
          <p:cNvPr id="6" name="Platshållare för bildnummer 5">
            <a:extLst>
              <a:ext uri="{FF2B5EF4-FFF2-40B4-BE49-F238E27FC236}">
                <a16:creationId xmlns:a16="http://schemas.microsoft.com/office/drawing/2014/main" id="{DAA5A354-899B-1C46-928D-0B5EF1818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C5537-616B-48E2-857C-1E9E41687098}" type="slidenum">
              <a:rPr lang="sv-SE" smtClean="0"/>
              <a:t>‹#›</a:t>
            </a:fld>
            <a:endParaRPr lang="sv-SE"/>
          </a:p>
        </p:txBody>
      </p:sp>
      <p:sp>
        <p:nvSpPr>
          <p:cNvPr id="7" name="Rektangel 6">
            <a:extLst>
              <a:ext uri="{FF2B5EF4-FFF2-40B4-BE49-F238E27FC236}">
                <a16:creationId xmlns:a16="http://schemas.microsoft.com/office/drawing/2014/main" id="{2C3437F2-BB4A-4C2F-BEF8-A99DED132F7F}"/>
              </a:ext>
            </a:extLst>
          </p:cNvPr>
          <p:cNvSpPr/>
          <p:nvPr/>
        </p:nvSpPr>
        <p:spPr>
          <a:xfrm>
            <a:off x="1" y="5940586"/>
            <a:ext cx="12192000" cy="918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Platshållare för bildnummer 5">
            <a:extLst>
              <a:ext uri="{FF2B5EF4-FFF2-40B4-BE49-F238E27FC236}">
                <a16:creationId xmlns:a16="http://schemas.microsoft.com/office/drawing/2014/main" id="{8503923E-57B6-A444-953B-1EFE478A6441}"/>
              </a:ext>
            </a:extLst>
          </p:cNvPr>
          <p:cNvSpPr txBox="1">
            <a:spLocks/>
          </p:cNvSpPr>
          <p:nvPr userDrawn="1"/>
        </p:nvSpPr>
        <p:spPr>
          <a:xfrm>
            <a:off x="10952258" y="6400800"/>
            <a:ext cx="1112246" cy="365125"/>
          </a:xfrm>
          <a:prstGeom prst="rect">
            <a:avLst/>
          </a:prstGeom>
        </p:spPr>
        <p:txBody>
          <a:bodyPr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15C5537-616B-48E2-857C-1E9E41687098}" type="slidenum">
              <a:rPr lang="sv-SE" sz="1200" smtClean="0">
                <a:solidFill>
                  <a:schemeClr val="bg1"/>
                </a:solidFill>
              </a:rPr>
              <a:pPr algn="r"/>
              <a:t>‹#›</a:t>
            </a:fld>
            <a:endParaRPr lang="sv-SE" sz="1200" dirty="0">
              <a:solidFill>
                <a:schemeClr val="bg1"/>
              </a:solidFill>
            </a:endParaRPr>
          </a:p>
        </p:txBody>
      </p:sp>
      <p:pic>
        <p:nvPicPr>
          <p:cNvPr id="9" name="Bildobjekt 8">
            <a:extLst>
              <a:ext uri="{FF2B5EF4-FFF2-40B4-BE49-F238E27FC236}">
                <a16:creationId xmlns:a16="http://schemas.microsoft.com/office/drawing/2014/main" id="{8B80BC10-31BF-5546-A8B9-DF5F5364EF73}"/>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38889" t="39366" r="40318" b="38413"/>
          <a:stretch/>
        </p:blipFill>
        <p:spPr>
          <a:xfrm>
            <a:off x="134403" y="6020477"/>
            <a:ext cx="712506" cy="761456"/>
          </a:xfrm>
          <a:prstGeom prst="rect">
            <a:avLst/>
          </a:prstGeom>
        </p:spPr>
      </p:pic>
      <p:sp>
        <p:nvSpPr>
          <p:cNvPr id="5" name="textruta 4">
            <a:extLst>
              <a:ext uri="{FF2B5EF4-FFF2-40B4-BE49-F238E27FC236}">
                <a16:creationId xmlns:a16="http://schemas.microsoft.com/office/drawing/2014/main" id="{90B994CD-E1E0-D449-8E11-8CC7A191C43E}"/>
              </a:ext>
            </a:extLst>
          </p:cNvPr>
          <p:cNvSpPr txBox="1"/>
          <p:nvPr userDrawn="1"/>
        </p:nvSpPr>
        <p:spPr>
          <a:xfrm>
            <a:off x="998924" y="6269158"/>
            <a:ext cx="5097076" cy="261610"/>
          </a:xfrm>
          <a:prstGeom prst="rect">
            <a:avLst/>
          </a:prstGeom>
          <a:noFill/>
        </p:spPr>
        <p:txBody>
          <a:bodyPr wrap="square" rtlCol="0">
            <a:spAutoFit/>
          </a:bodyPr>
          <a:lstStyle/>
          <a:p>
            <a:r>
              <a:rPr lang="sv-SE" sz="1100" b="1" i="0" dirty="0">
                <a:solidFill>
                  <a:schemeClr val="bg1"/>
                </a:solidFill>
                <a:latin typeface="Arial" panose="020B0604020202020204" pitchFamily="34" charset="0"/>
                <a:cs typeface="Arial" panose="020B0604020202020204" pitchFamily="34" charset="0"/>
              </a:rPr>
              <a:t>SACO SAMLAR SVERIGES AKADEMIKERFÖRBUND</a:t>
            </a:r>
          </a:p>
        </p:txBody>
      </p:sp>
      <p:pic>
        <p:nvPicPr>
          <p:cNvPr id="13" name="Bildobjekt 12">
            <a:extLst>
              <a:ext uri="{FF2B5EF4-FFF2-40B4-BE49-F238E27FC236}">
                <a16:creationId xmlns:a16="http://schemas.microsoft.com/office/drawing/2014/main" id="{8CA75474-4EC8-BB4F-A8AB-B8C8D10A6762}"/>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14912" t="77777" r="45000" b="18169"/>
          <a:stretch/>
        </p:blipFill>
        <p:spPr>
          <a:xfrm>
            <a:off x="917666" y="6249107"/>
            <a:ext cx="4887686" cy="278014"/>
          </a:xfrm>
          <a:prstGeom prst="rect">
            <a:avLst/>
          </a:prstGeom>
        </p:spPr>
      </p:pic>
    </p:spTree>
    <p:extLst>
      <p:ext uri="{BB962C8B-B14F-4D97-AF65-F5344CB8AC3E}">
        <p14:creationId xmlns:p14="http://schemas.microsoft.com/office/powerpoint/2010/main" val="16201981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2" r:id="rId3"/>
    <p:sldLayoutId id="2147483687" r:id="rId4"/>
    <p:sldLayoutId id="2147483693" r:id="rId5"/>
    <p:sldLayoutId id="2147483688" r:id="rId6"/>
    <p:sldLayoutId id="2147483689" r:id="rId7"/>
    <p:sldLayoutId id="2147483690" r:id="rId8"/>
    <p:sldLayoutId id="2147483691" r:id="rId9"/>
    <p:sldLayoutId id="2147483694" r:id="rId10"/>
  </p:sldLayoutIdLst>
  <p:hf hd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624FA-689E-5344-8384-91461651631C}"/>
              </a:ext>
            </a:extLst>
          </p:cNvPr>
          <p:cNvSpPr>
            <a:spLocks noGrp="1"/>
          </p:cNvSpPr>
          <p:nvPr>
            <p:ph type="ctrTitle"/>
          </p:nvPr>
        </p:nvSpPr>
        <p:spPr/>
        <p:txBody>
          <a:bodyPr>
            <a:normAutofit/>
          </a:bodyPr>
          <a:lstStyle/>
          <a:p>
            <a:r>
              <a:rPr lang="sv-SE" dirty="0"/>
              <a:t>Akademikerföreningen</a:t>
            </a:r>
          </a:p>
        </p:txBody>
      </p:sp>
      <p:sp>
        <p:nvSpPr>
          <p:cNvPr id="3" name="Underrubrik 2">
            <a:extLst>
              <a:ext uri="{FF2B5EF4-FFF2-40B4-BE49-F238E27FC236}">
                <a16:creationId xmlns:a16="http://schemas.microsoft.com/office/drawing/2014/main" id="{2A21FB79-8954-9243-A12D-38BA5E668B40}"/>
              </a:ext>
            </a:extLst>
          </p:cNvPr>
          <p:cNvSpPr>
            <a:spLocks noGrp="1"/>
          </p:cNvSpPr>
          <p:nvPr>
            <p:ph type="subTitle" idx="1"/>
          </p:nvPr>
        </p:nvSpPr>
        <p:spPr/>
        <p:txBody>
          <a:bodyPr>
            <a:normAutofit/>
          </a:bodyPr>
          <a:lstStyle/>
          <a:p>
            <a:r>
              <a:rPr lang="sv-SE" i="1" dirty="0">
                <a:highlight>
                  <a:srgbClr val="FFFF00"/>
                </a:highlight>
              </a:rPr>
              <a:t>*Företagsnamn/Föreningens namn</a:t>
            </a:r>
          </a:p>
        </p:txBody>
      </p:sp>
    </p:spTree>
    <p:extLst>
      <p:ext uri="{BB962C8B-B14F-4D97-AF65-F5344CB8AC3E}">
        <p14:creationId xmlns:p14="http://schemas.microsoft.com/office/powerpoint/2010/main" val="3260816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BB508E-4DCD-5B29-603D-F2F27FC2A232}"/>
              </a:ext>
            </a:extLst>
          </p:cNvPr>
          <p:cNvSpPr>
            <a:spLocks noGrp="1"/>
          </p:cNvSpPr>
          <p:nvPr>
            <p:ph type="title"/>
          </p:nvPr>
        </p:nvSpPr>
        <p:spPr/>
        <p:txBody>
          <a:bodyPr>
            <a:normAutofit fontScale="90000"/>
          </a:bodyPr>
          <a:lstStyle/>
          <a:p>
            <a:r>
              <a:rPr lang="sv-SE" dirty="0"/>
              <a:t>Akademikerförening </a:t>
            </a:r>
          </a:p>
        </p:txBody>
      </p:sp>
      <p:sp>
        <p:nvSpPr>
          <p:cNvPr id="4" name="Platshållare för text 3">
            <a:extLst>
              <a:ext uri="{FF2B5EF4-FFF2-40B4-BE49-F238E27FC236}">
                <a16:creationId xmlns:a16="http://schemas.microsoft.com/office/drawing/2014/main" id="{6DB3A9D8-2C60-34D7-0C75-E944BFE95BC2}"/>
              </a:ext>
            </a:extLst>
          </p:cNvPr>
          <p:cNvSpPr>
            <a:spLocks noGrp="1"/>
          </p:cNvSpPr>
          <p:nvPr>
            <p:ph type="body" sz="quarter" idx="11"/>
          </p:nvPr>
        </p:nvSpPr>
        <p:spPr>
          <a:xfrm>
            <a:off x="6096000" y="1197769"/>
            <a:ext cx="5730874" cy="3543300"/>
          </a:xfrm>
        </p:spPr>
        <p:txBody>
          <a:bodyPr/>
          <a:lstStyle/>
          <a:p>
            <a:r>
              <a:rPr lang="sv-SE" dirty="0"/>
              <a:t>Företräder alla på arbetsplatsen som är medlemmar i ett </a:t>
            </a:r>
            <a:r>
              <a:rPr lang="sv-SE" dirty="0" err="1"/>
              <a:t>Sacoförbund</a:t>
            </a:r>
            <a:endParaRPr lang="sv-SE" dirty="0"/>
          </a:p>
          <a:p>
            <a:r>
              <a:rPr lang="sv-SE" dirty="0"/>
              <a:t>Skapar bra förutsättningar för medlemmarna på arbetsplatsen </a:t>
            </a:r>
          </a:p>
          <a:p>
            <a:r>
              <a:rPr lang="sv-SE" dirty="0"/>
              <a:t>Kollektivavtal – lön, semester, föräldraledighet, sjuklön, pensioner </a:t>
            </a:r>
            <a:r>
              <a:rPr lang="sv-SE" dirty="0" err="1"/>
              <a:t>etc</a:t>
            </a:r>
            <a:endParaRPr lang="sv-SE" dirty="0"/>
          </a:p>
          <a:p>
            <a:endParaRPr lang="sv-SE" dirty="0"/>
          </a:p>
        </p:txBody>
      </p:sp>
      <p:pic>
        <p:nvPicPr>
          <p:cNvPr id="6" name="Platshållare för bild 5">
            <a:extLst>
              <a:ext uri="{FF2B5EF4-FFF2-40B4-BE49-F238E27FC236}">
                <a16:creationId xmlns:a16="http://schemas.microsoft.com/office/drawing/2014/main" id="{01A98396-6079-4A59-B454-CFB0ACFAB528}"/>
              </a:ext>
            </a:extLst>
          </p:cNvPr>
          <p:cNvPicPr>
            <a:picLocks noGrp="1" noChangeAspect="1"/>
          </p:cNvPicPr>
          <p:nvPr>
            <p:ph type="pic" sz="quarter" idx="13"/>
          </p:nvPr>
        </p:nvPicPr>
        <p:blipFill>
          <a:blip r:embed="rId3"/>
          <a:srcRect t="6722" b="6722"/>
          <a:stretch>
            <a:fillRect/>
          </a:stretch>
        </p:blipFill>
        <p:spPr>
          <a:xfrm>
            <a:off x="0" y="0"/>
            <a:ext cx="5400675" cy="5938838"/>
          </a:xfrm>
          <a:prstGeom prst="rect">
            <a:avLst/>
          </a:prstGeom>
        </p:spPr>
      </p:pic>
    </p:spTree>
    <p:extLst>
      <p:ext uri="{BB962C8B-B14F-4D97-AF65-F5344CB8AC3E}">
        <p14:creationId xmlns:p14="http://schemas.microsoft.com/office/powerpoint/2010/main" val="311729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99EC2F-2AC0-414C-4517-537CBC0E3763}"/>
              </a:ext>
            </a:extLst>
          </p:cNvPr>
          <p:cNvSpPr>
            <a:spLocks noGrp="1"/>
          </p:cNvSpPr>
          <p:nvPr>
            <p:ph type="title"/>
          </p:nvPr>
        </p:nvSpPr>
        <p:spPr/>
        <p:txBody>
          <a:bodyPr>
            <a:normAutofit fontScale="90000"/>
          </a:bodyPr>
          <a:lstStyle/>
          <a:p>
            <a:r>
              <a:rPr lang="sv-SE" sz="4000" dirty="0">
                <a:cs typeface="Calibri" panose="020F0502020204030204" pitchFamily="34" charset="0"/>
              </a:rPr>
              <a:t>Svenska modellen – centralt och lokalt</a:t>
            </a:r>
            <a:br>
              <a:rPr lang="sv-SE" sz="4000" dirty="0">
                <a:cs typeface="Calibri" panose="020F0502020204030204" pitchFamily="34" charset="0"/>
              </a:rPr>
            </a:br>
            <a:endParaRPr lang="sv-SE" dirty="0"/>
          </a:p>
        </p:txBody>
      </p:sp>
      <p:pic>
        <p:nvPicPr>
          <p:cNvPr id="3" name="Platshållare för innehåll 5" descr="En bild som visar Teckensnitt, typografi, text, Grafik&#10;&#10;Automatiskt genererad beskrivning">
            <a:extLst>
              <a:ext uri="{FF2B5EF4-FFF2-40B4-BE49-F238E27FC236}">
                <a16:creationId xmlns:a16="http://schemas.microsoft.com/office/drawing/2014/main" id="{83BD9139-6D11-1CB9-3965-CB7D4F96C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74" y="3545732"/>
            <a:ext cx="2737953" cy="367066"/>
          </a:xfrm>
          <a:prstGeom prst="rect">
            <a:avLst/>
          </a:prstGeom>
        </p:spPr>
      </p:pic>
      <p:sp>
        <p:nvSpPr>
          <p:cNvPr id="4" name="textruta 3">
            <a:extLst>
              <a:ext uri="{FF2B5EF4-FFF2-40B4-BE49-F238E27FC236}">
                <a16:creationId xmlns:a16="http://schemas.microsoft.com/office/drawing/2014/main" id="{A48F187A-00BC-E793-9860-4DFFBDBCDF2B}"/>
              </a:ext>
            </a:extLst>
          </p:cNvPr>
          <p:cNvSpPr txBox="1"/>
          <p:nvPr/>
        </p:nvSpPr>
        <p:spPr>
          <a:xfrm>
            <a:off x="937931" y="3168780"/>
            <a:ext cx="2125980" cy="369332"/>
          </a:xfrm>
          <a:prstGeom prst="rect">
            <a:avLst/>
          </a:prstGeom>
          <a:noFill/>
        </p:spPr>
        <p:txBody>
          <a:bodyPr wrap="square" rtlCol="0">
            <a:spAutoFit/>
          </a:bodyPr>
          <a:lstStyle/>
          <a:p>
            <a:r>
              <a:rPr lang="sv-SE" dirty="0"/>
              <a:t>Förtroendevalda</a:t>
            </a:r>
          </a:p>
        </p:txBody>
      </p:sp>
      <p:sp>
        <p:nvSpPr>
          <p:cNvPr id="5" name="textruta 4">
            <a:extLst>
              <a:ext uri="{FF2B5EF4-FFF2-40B4-BE49-F238E27FC236}">
                <a16:creationId xmlns:a16="http://schemas.microsoft.com/office/drawing/2014/main" id="{E9D149E1-E158-CE92-840A-B9A94737433F}"/>
              </a:ext>
            </a:extLst>
          </p:cNvPr>
          <p:cNvSpPr txBox="1"/>
          <p:nvPr/>
        </p:nvSpPr>
        <p:spPr>
          <a:xfrm>
            <a:off x="3918537" y="1396455"/>
            <a:ext cx="2628900" cy="646331"/>
          </a:xfrm>
          <a:prstGeom prst="rect">
            <a:avLst/>
          </a:prstGeom>
          <a:noFill/>
        </p:spPr>
        <p:txBody>
          <a:bodyPr wrap="square" rtlCol="0">
            <a:spAutoFit/>
          </a:bodyPr>
          <a:lstStyle/>
          <a:p>
            <a:pPr algn="ctr"/>
            <a:r>
              <a:rPr lang="sv-SE" dirty="0"/>
              <a:t>Centrala</a:t>
            </a:r>
          </a:p>
          <a:p>
            <a:pPr algn="ctr"/>
            <a:r>
              <a:rPr lang="sv-SE" dirty="0"/>
              <a:t>Kollektivavtal</a:t>
            </a:r>
          </a:p>
        </p:txBody>
      </p:sp>
      <p:sp>
        <p:nvSpPr>
          <p:cNvPr id="6" name="textruta 5">
            <a:extLst>
              <a:ext uri="{FF2B5EF4-FFF2-40B4-BE49-F238E27FC236}">
                <a16:creationId xmlns:a16="http://schemas.microsoft.com/office/drawing/2014/main" id="{57EDB09A-3548-7FF0-EA5E-2ACD40657631}"/>
              </a:ext>
            </a:extLst>
          </p:cNvPr>
          <p:cNvSpPr txBox="1"/>
          <p:nvPr/>
        </p:nvSpPr>
        <p:spPr>
          <a:xfrm>
            <a:off x="3918537" y="3168780"/>
            <a:ext cx="2628900" cy="646331"/>
          </a:xfrm>
          <a:prstGeom prst="rect">
            <a:avLst/>
          </a:prstGeom>
          <a:noFill/>
        </p:spPr>
        <p:txBody>
          <a:bodyPr wrap="square" rtlCol="0">
            <a:spAutoFit/>
          </a:bodyPr>
          <a:lstStyle/>
          <a:p>
            <a:pPr algn="ctr"/>
            <a:r>
              <a:rPr lang="sv-SE" dirty="0"/>
              <a:t>Lokala</a:t>
            </a:r>
          </a:p>
          <a:p>
            <a:pPr algn="ctr"/>
            <a:r>
              <a:rPr lang="sv-SE" dirty="0"/>
              <a:t>Kollektivavtal</a:t>
            </a:r>
          </a:p>
        </p:txBody>
      </p:sp>
      <p:sp>
        <p:nvSpPr>
          <p:cNvPr id="7" name="textruta 6">
            <a:extLst>
              <a:ext uri="{FF2B5EF4-FFF2-40B4-BE49-F238E27FC236}">
                <a16:creationId xmlns:a16="http://schemas.microsoft.com/office/drawing/2014/main" id="{E0AD56C1-389A-CFDB-2876-A12B9394B7C5}"/>
              </a:ext>
            </a:extLst>
          </p:cNvPr>
          <p:cNvSpPr txBox="1"/>
          <p:nvPr/>
        </p:nvSpPr>
        <p:spPr>
          <a:xfrm>
            <a:off x="2452382" y="4985022"/>
            <a:ext cx="5273041" cy="408623"/>
          </a:xfrm>
          <a:prstGeom prst="roundRect">
            <a:avLst/>
          </a:prstGeom>
          <a:noFill/>
          <a:ln>
            <a:solidFill>
              <a:schemeClr val="tx1"/>
            </a:solidFill>
          </a:ln>
        </p:spPr>
        <p:txBody>
          <a:bodyPr wrap="square" rtlCol="0">
            <a:spAutoFit/>
          </a:bodyPr>
          <a:lstStyle/>
          <a:p>
            <a:pPr algn="ctr"/>
            <a:r>
              <a:rPr lang="sv-SE" b="1" dirty="0"/>
              <a:t>Medlemmar/anställda</a:t>
            </a:r>
          </a:p>
        </p:txBody>
      </p:sp>
      <p:cxnSp>
        <p:nvCxnSpPr>
          <p:cNvPr id="8" name="Rak pilkoppling 7">
            <a:extLst>
              <a:ext uri="{FF2B5EF4-FFF2-40B4-BE49-F238E27FC236}">
                <a16:creationId xmlns:a16="http://schemas.microsoft.com/office/drawing/2014/main" id="{AEE08AC4-92F9-5393-6B9D-185F0A3F887C}"/>
              </a:ext>
            </a:extLst>
          </p:cNvPr>
          <p:cNvCxnSpPr/>
          <p:nvPr/>
        </p:nvCxnSpPr>
        <p:spPr>
          <a:xfrm>
            <a:off x="3239575" y="1612125"/>
            <a:ext cx="10744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Rak pilkoppling 8">
            <a:extLst>
              <a:ext uri="{FF2B5EF4-FFF2-40B4-BE49-F238E27FC236}">
                <a16:creationId xmlns:a16="http://schemas.microsoft.com/office/drawing/2014/main" id="{9F15FE20-6318-29EA-D483-75180B5F78B7}"/>
              </a:ext>
            </a:extLst>
          </p:cNvPr>
          <p:cNvCxnSpPr>
            <a:cxnSpLocks/>
          </p:cNvCxnSpPr>
          <p:nvPr/>
        </p:nvCxnSpPr>
        <p:spPr>
          <a:xfrm>
            <a:off x="2995736" y="3484112"/>
            <a:ext cx="13182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Rak pilkoppling 9">
            <a:extLst>
              <a:ext uri="{FF2B5EF4-FFF2-40B4-BE49-F238E27FC236}">
                <a16:creationId xmlns:a16="http://schemas.microsoft.com/office/drawing/2014/main" id="{7400AC5D-9263-4CC5-0D0E-EA02B3A673B6}"/>
              </a:ext>
            </a:extLst>
          </p:cNvPr>
          <p:cNvCxnSpPr>
            <a:cxnSpLocks/>
          </p:cNvCxnSpPr>
          <p:nvPr/>
        </p:nvCxnSpPr>
        <p:spPr>
          <a:xfrm flipH="1">
            <a:off x="6096000" y="1612125"/>
            <a:ext cx="10934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Rak pilkoppling 10">
            <a:extLst>
              <a:ext uri="{FF2B5EF4-FFF2-40B4-BE49-F238E27FC236}">
                <a16:creationId xmlns:a16="http://schemas.microsoft.com/office/drawing/2014/main" id="{590D5674-DDF6-C9C3-4D32-3FE67C170D02}"/>
              </a:ext>
            </a:extLst>
          </p:cNvPr>
          <p:cNvCxnSpPr>
            <a:cxnSpLocks/>
          </p:cNvCxnSpPr>
          <p:nvPr/>
        </p:nvCxnSpPr>
        <p:spPr>
          <a:xfrm flipH="1">
            <a:off x="6077619" y="3484112"/>
            <a:ext cx="123825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Rak pilkoppling 11">
            <a:extLst>
              <a:ext uri="{FF2B5EF4-FFF2-40B4-BE49-F238E27FC236}">
                <a16:creationId xmlns:a16="http://schemas.microsoft.com/office/drawing/2014/main" id="{92D11D41-F880-3FBA-F39D-F4CD7EDBEABB}"/>
              </a:ext>
            </a:extLst>
          </p:cNvPr>
          <p:cNvCxnSpPr>
            <a:cxnSpLocks/>
          </p:cNvCxnSpPr>
          <p:nvPr/>
        </p:nvCxnSpPr>
        <p:spPr>
          <a:xfrm flipV="1">
            <a:off x="1715165" y="4139816"/>
            <a:ext cx="0" cy="12627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Rak pilkoppling 12">
            <a:extLst>
              <a:ext uri="{FF2B5EF4-FFF2-40B4-BE49-F238E27FC236}">
                <a16:creationId xmlns:a16="http://schemas.microsoft.com/office/drawing/2014/main" id="{0698122C-B9DD-2B41-8CFD-A120D10E545B}"/>
              </a:ext>
            </a:extLst>
          </p:cNvPr>
          <p:cNvCxnSpPr>
            <a:cxnSpLocks/>
          </p:cNvCxnSpPr>
          <p:nvPr/>
        </p:nvCxnSpPr>
        <p:spPr>
          <a:xfrm flipH="1">
            <a:off x="8009723" y="5196578"/>
            <a:ext cx="44196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Rak koppling 13">
            <a:extLst>
              <a:ext uri="{FF2B5EF4-FFF2-40B4-BE49-F238E27FC236}">
                <a16:creationId xmlns:a16="http://schemas.microsoft.com/office/drawing/2014/main" id="{B0A9E103-313E-542A-44F5-E7DD76A35E12}"/>
              </a:ext>
            </a:extLst>
          </p:cNvPr>
          <p:cNvCxnSpPr>
            <a:cxnSpLocks/>
          </p:cNvCxnSpPr>
          <p:nvPr/>
        </p:nvCxnSpPr>
        <p:spPr>
          <a:xfrm>
            <a:off x="8444542" y="4976057"/>
            <a:ext cx="0" cy="213276"/>
          </a:xfrm>
          <a:prstGeom prst="line">
            <a:avLst/>
          </a:prstGeom>
        </p:spPr>
        <p:style>
          <a:lnRef idx="3">
            <a:schemeClr val="dk1"/>
          </a:lnRef>
          <a:fillRef idx="0">
            <a:schemeClr val="dk1"/>
          </a:fillRef>
          <a:effectRef idx="2">
            <a:schemeClr val="dk1"/>
          </a:effectRef>
          <a:fontRef idx="minor">
            <a:schemeClr val="tx1"/>
          </a:fontRef>
        </p:style>
      </p:cxnSp>
      <p:cxnSp>
        <p:nvCxnSpPr>
          <p:cNvPr id="15" name="Rak koppling 14">
            <a:extLst>
              <a:ext uri="{FF2B5EF4-FFF2-40B4-BE49-F238E27FC236}">
                <a16:creationId xmlns:a16="http://schemas.microsoft.com/office/drawing/2014/main" id="{F7A7F6C8-1388-F798-78C2-BA9F7000758A}"/>
              </a:ext>
            </a:extLst>
          </p:cNvPr>
          <p:cNvCxnSpPr>
            <a:cxnSpLocks/>
          </p:cNvCxnSpPr>
          <p:nvPr/>
        </p:nvCxnSpPr>
        <p:spPr>
          <a:xfrm flipH="1">
            <a:off x="1706155" y="5395466"/>
            <a:ext cx="695204" cy="0"/>
          </a:xfrm>
          <a:prstGeom prst="line">
            <a:avLst/>
          </a:prstGeom>
        </p:spPr>
        <p:style>
          <a:lnRef idx="3">
            <a:schemeClr val="dk1"/>
          </a:lnRef>
          <a:fillRef idx="0">
            <a:schemeClr val="dk1"/>
          </a:fillRef>
          <a:effectRef idx="2">
            <a:schemeClr val="dk1"/>
          </a:effectRef>
          <a:fontRef idx="minor">
            <a:schemeClr val="tx1"/>
          </a:fontRef>
        </p:style>
      </p:cxnSp>
      <p:grpSp>
        <p:nvGrpSpPr>
          <p:cNvPr id="16" name="Grupp 15">
            <a:extLst>
              <a:ext uri="{FF2B5EF4-FFF2-40B4-BE49-F238E27FC236}">
                <a16:creationId xmlns:a16="http://schemas.microsoft.com/office/drawing/2014/main" id="{85760981-02AD-3DFF-1867-9021C7A18445}"/>
              </a:ext>
            </a:extLst>
          </p:cNvPr>
          <p:cNvGrpSpPr/>
          <p:nvPr/>
        </p:nvGrpSpPr>
        <p:grpSpPr>
          <a:xfrm>
            <a:off x="7508306" y="2503854"/>
            <a:ext cx="2482729" cy="2450821"/>
            <a:chOff x="4216456" y="1131000"/>
            <a:chExt cx="3678848" cy="3886619"/>
          </a:xfrm>
        </p:grpSpPr>
        <p:sp>
          <p:nvSpPr>
            <p:cNvPr id="17" name="Flödesschema: Koppling 16">
              <a:extLst>
                <a:ext uri="{FF2B5EF4-FFF2-40B4-BE49-F238E27FC236}">
                  <a16:creationId xmlns:a16="http://schemas.microsoft.com/office/drawing/2014/main" id="{8B26D21A-BD94-9BBB-F8F8-A2A4EA0A8C35}"/>
                </a:ext>
              </a:extLst>
            </p:cNvPr>
            <p:cNvSpPr/>
            <p:nvPr/>
          </p:nvSpPr>
          <p:spPr>
            <a:xfrm>
              <a:off x="4218654" y="1131000"/>
              <a:ext cx="3676650" cy="3802380"/>
            </a:xfrm>
            <a:prstGeom prst="flowChartConnector">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v-SE" dirty="0">
                <a:ln w="0">
                  <a:noFill/>
                </a:ln>
                <a:solidFill>
                  <a:schemeClr val="bg1"/>
                </a:solidFill>
              </a:endParaRPr>
            </a:p>
          </p:txBody>
        </p:sp>
        <p:grpSp>
          <p:nvGrpSpPr>
            <p:cNvPr id="18" name="Grupp 17">
              <a:extLst>
                <a:ext uri="{FF2B5EF4-FFF2-40B4-BE49-F238E27FC236}">
                  <a16:creationId xmlns:a16="http://schemas.microsoft.com/office/drawing/2014/main" id="{0EFA08B8-0B9A-23F9-68DE-E38B9A82FDA7}"/>
                </a:ext>
              </a:extLst>
            </p:cNvPr>
            <p:cNvGrpSpPr/>
            <p:nvPr/>
          </p:nvGrpSpPr>
          <p:grpSpPr>
            <a:xfrm>
              <a:off x="4216456" y="1388500"/>
              <a:ext cx="3393599" cy="3629119"/>
              <a:chOff x="4216456" y="1388500"/>
              <a:chExt cx="3393599" cy="3629119"/>
            </a:xfrm>
          </p:grpSpPr>
          <p:pic>
            <p:nvPicPr>
              <p:cNvPr id="19" name="Bild 18">
                <a:extLst>
                  <a:ext uri="{FF2B5EF4-FFF2-40B4-BE49-F238E27FC236}">
                    <a16:creationId xmlns:a16="http://schemas.microsoft.com/office/drawing/2014/main" id="{3B839825-168A-17C2-4D53-C8FE9F7055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6456" y="2434086"/>
                <a:ext cx="2095500" cy="1397000"/>
              </a:xfrm>
              <a:prstGeom prst="rect">
                <a:avLst/>
              </a:prstGeom>
            </p:spPr>
          </p:pic>
          <p:pic>
            <p:nvPicPr>
              <p:cNvPr id="20" name="Bildobjekt 19">
                <a:extLst>
                  <a:ext uri="{FF2B5EF4-FFF2-40B4-BE49-F238E27FC236}">
                    <a16:creationId xmlns:a16="http://schemas.microsoft.com/office/drawing/2014/main" id="{184D01DC-174D-78D8-7125-A312DF010B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3611" y="3141548"/>
                <a:ext cx="1196444" cy="358171"/>
              </a:xfrm>
              <a:prstGeom prst="rect">
                <a:avLst/>
              </a:prstGeom>
            </p:spPr>
          </p:pic>
          <p:pic>
            <p:nvPicPr>
              <p:cNvPr id="21" name="Bildobjekt 20" descr="En bild som visar Teckensnitt, Grafik, logotyp, grafisk design&#10;&#10;Automatiskt genererad beskrivning">
                <a:extLst>
                  <a:ext uri="{FF2B5EF4-FFF2-40B4-BE49-F238E27FC236}">
                    <a16:creationId xmlns:a16="http://schemas.microsoft.com/office/drawing/2014/main" id="{ED399FC6-89D9-F0D1-AE4A-E1907A0B5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19723" y="1388500"/>
                <a:ext cx="1074513" cy="396274"/>
              </a:xfrm>
              <a:prstGeom prst="rect">
                <a:avLst/>
              </a:prstGeom>
            </p:spPr>
          </p:pic>
          <p:pic>
            <p:nvPicPr>
              <p:cNvPr id="22" name="Bildobjekt 21" descr="Scania Logo PNG Transparent &amp; SVG Vector - Freebie Supply">
                <a:extLst>
                  <a:ext uri="{FF2B5EF4-FFF2-40B4-BE49-F238E27FC236}">
                    <a16:creationId xmlns:a16="http://schemas.microsoft.com/office/drawing/2014/main" id="{7296983C-0E34-7F22-E11C-368E15E566D7}"/>
                  </a:ext>
                </a:extLst>
              </p:cNvPr>
              <p:cNvPicPr>
                <a:picLocks noChangeAspect="1"/>
              </p:cNvPicPr>
              <p:nvPr/>
            </p:nvPicPr>
            <p:blipFill>
              <a:blip r:embed="rId8"/>
              <a:stretch>
                <a:fillRect/>
              </a:stretch>
            </p:blipFill>
            <p:spPr>
              <a:xfrm>
                <a:off x="5481578" y="4019133"/>
                <a:ext cx="980968" cy="998486"/>
              </a:xfrm>
              <a:prstGeom prst="rect">
                <a:avLst/>
              </a:prstGeom>
            </p:spPr>
          </p:pic>
          <p:pic>
            <p:nvPicPr>
              <p:cNvPr id="23" name="Bildobjekt 22" descr="File:Essity logo.svg - Wikipedia">
                <a:extLst>
                  <a:ext uri="{FF2B5EF4-FFF2-40B4-BE49-F238E27FC236}">
                    <a16:creationId xmlns:a16="http://schemas.microsoft.com/office/drawing/2014/main" id="{CB35358E-2151-3853-CED4-1DC31B96B072}"/>
                  </a:ext>
                </a:extLst>
              </p:cNvPr>
              <p:cNvPicPr>
                <a:picLocks noChangeAspect="1"/>
              </p:cNvPicPr>
              <p:nvPr/>
            </p:nvPicPr>
            <p:blipFill>
              <a:blip r:embed="rId9"/>
              <a:stretch>
                <a:fillRect/>
              </a:stretch>
            </p:blipFill>
            <p:spPr>
              <a:xfrm>
                <a:off x="4593216" y="3900577"/>
                <a:ext cx="1219201" cy="340412"/>
              </a:xfrm>
              <a:prstGeom prst="rect">
                <a:avLst/>
              </a:prstGeom>
            </p:spPr>
          </p:pic>
          <p:pic>
            <p:nvPicPr>
              <p:cNvPr id="24" name="Bildobjekt 23" descr="astrazeneca-logo-png-astrazeneca-logo-astra-zeneca-4902.png ...">
                <a:extLst>
                  <a:ext uri="{FF2B5EF4-FFF2-40B4-BE49-F238E27FC236}">
                    <a16:creationId xmlns:a16="http://schemas.microsoft.com/office/drawing/2014/main" id="{98AAE5D4-B117-6394-5E48-E0F09638EC96}"/>
                  </a:ext>
                </a:extLst>
              </p:cNvPr>
              <p:cNvPicPr>
                <a:picLocks noChangeAspect="1"/>
              </p:cNvPicPr>
              <p:nvPr/>
            </p:nvPicPr>
            <p:blipFill>
              <a:blip r:embed="rId10"/>
              <a:stretch>
                <a:fillRect/>
              </a:stretch>
            </p:blipFill>
            <p:spPr>
              <a:xfrm>
                <a:off x="6133886" y="3717639"/>
                <a:ext cx="1328904" cy="414941"/>
              </a:xfrm>
              <a:prstGeom prst="rect">
                <a:avLst/>
              </a:prstGeom>
            </p:spPr>
          </p:pic>
          <p:pic>
            <p:nvPicPr>
              <p:cNvPr id="25" name="Bildobjekt 24" descr="Grafisk manual - Malmö stad">
                <a:extLst>
                  <a:ext uri="{FF2B5EF4-FFF2-40B4-BE49-F238E27FC236}">
                    <a16:creationId xmlns:a16="http://schemas.microsoft.com/office/drawing/2014/main" id="{A480828F-10F3-982D-9C61-0D4413342E6E}"/>
                  </a:ext>
                </a:extLst>
              </p:cNvPr>
              <p:cNvPicPr>
                <a:picLocks noChangeAspect="1"/>
              </p:cNvPicPr>
              <p:nvPr/>
            </p:nvPicPr>
            <p:blipFill>
              <a:blip r:embed="rId11"/>
              <a:stretch>
                <a:fillRect/>
              </a:stretch>
            </p:blipFill>
            <p:spPr>
              <a:xfrm rot="-10800000" flipH="1" flipV="1">
                <a:off x="6609048" y="2034918"/>
                <a:ext cx="676063" cy="842445"/>
              </a:xfrm>
              <a:prstGeom prst="rect">
                <a:avLst/>
              </a:prstGeom>
            </p:spPr>
          </p:pic>
          <p:pic>
            <p:nvPicPr>
              <p:cNvPr id="26" name="Bildobjekt 25" descr="Volvo Logo - PNG and Vector - Logo Download">
                <a:extLst>
                  <a:ext uri="{FF2B5EF4-FFF2-40B4-BE49-F238E27FC236}">
                    <a16:creationId xmlns:a16="http://schemas.microsoft.com/office/drawing/2014/main" id="{B2AB9670-E69A-CE6D-9596-1D35FDB20C90}"/>
                  </a:ext>
                </a:extLst>
              </p:cNvPr>
              <p:cNvPicPr>
                <a:picLocks noChangeAspect="1"/>
              </p:cNvPicPr>
              <p:nvPr/>
            </p:nvPicPr>
            <p:blipFill>
              <a:blip r:embed="rId12"/>
              <a:stretch>
                <a:fillRect/>
              </a:stretch>
            </p:blipFill>
            <p:spPr>
              <a:xfrm>
                <a:off x="4615491" y="1661045"/>
                <a:ext cx="1018976" cy="998487"/>
              </a:xfrm>
              <a:prstGeom prst="rect">
                <a:avLst/>
              </a:prstGeom>
            </p:spPr>
          </p:pic>
        </p:grpSp>
      </p:grpSp>
      <p:cxnSp>
        <p:nvCxnSpPr>
          <p:cNvPr id="27" name="Rak pilkoppling 26">
            <a:extLst>
              <a:ext uri="{FF2B5EF4-FFF2-40B4-BE49-F238E27FC236}">
                <a16:creationId xmlns:a16="http://schemas.microsoft.com/office/drawing/2014/main" id="{66357EB4-E708-FB05-F80E-55AA3390FCCB}"/>
              </a:ext>
            </a:extLst>
          </p:cNvPr>
          <p:cNvCxnSpPr>
            <a:cxnSpLocks/>
          </p:cNvCxnSpPr>
          <p:nvPr/>
        </p:nvCxnSpPr>
        <p:spPr>
          <a:xfrm flipV="1">
            <a:off x="1715165" y="2225475"/>
            <a:ext cx="0" cy="9986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Rak pilkoppling 27">
            <a:extLst>
              <a:ext uri="{FF2B5EF4-FFF2-40B4-BE49-F238E27FC236}">
                <a16:creationId xmlns:a16="http://schemas.microsoft.com/office/drawing/2014/main" id="{AC7B5944-8940-D064-C44F-84C263CFE063}"/>
              </a:ext>
            </a:extLst>
          </p:cNvPr>
          <p:cNvCxnSpPr>
            <a:cxnSpLocks/>
          </p:cNvCxnSpPr>
          <p:nvPr/>
        </p:nvCxnSpPr>
        <p:spPr>
          <a:xfrm>
            <a:off x="8121437" y="2225475"/>
            <a:ext cx="0" cy="3822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2225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44488DC-0945-83E5-655F-4A496081DB75}"/>
              </a:ext>
            </a:extLst>
          </p:cNvPr>
          <p:cNvSpPr txBox="1">
            <a:spLocks/>
          </p:cNvSpPr>
          <p:nvPr/>
        </p:nvSpPr>
        <p:spPr>
          <a:xfrm>
            <a:off x="737191" y="513533"/>
            <a:ext cx="8311115" cy="50482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6000" b="1" kern="1200">
                <a:solidFill>
                  <a:schemeClr val="tx1"/>
                </a:solidFill>
                <a:latin typeface="+mj-lt"/>
                <a:ea typeface="+mj-ea"/>
                <a:cs typeface="+mj-cs"/>
              </a:defRPr>
            </a:lvl1pPr>
          </a:lstStyle>
          <a:p>
            <a:pPr algn="l"/>
            <a:r>
              <a:rPr lang="sv-SE" sz="3600" dirty="0"/>
              <a:t>Ett medlemskap som lönar sig</a:t>
            </a:r>
          </a:p>
        </p:txBody>
      </p:sp>
      <p:sp>
        <p:nvSpPr>
          <p:cNvPr id="10" name="Platshållare för text 3">
            <a:extLst>
              <a:ext uri="{FF2B5EF4-FFF2-40B4-BE49-F238E27FC236}">
                <a16:creationId xmlns:a16="http://schemas.microsoft.com/office/drawing/2014/main" id="{51B4BA8F-17D9-4308-8D93-8A94FDBAF760}"/>
              </a:ext>
            </a:extLst>
          </p:cNvPr>
          <p:cNvSpPr txBox="1">
            <a:spLocks/>
          </p:cNvSpPr>
          <p:nvPr/>
        </p:nvSpPr>
        <p:spPr>
          <a:xfrm>
            <a:off x="737191" y="1293461"/>
            <a:ext cx="5730874" cy="35433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sv-SE" sz="2800" dirty="0"/>
              <a:t>Trygghet av förtroendevalda som representerar dig </a:t>
            </a:r>
          </a:p>
          <a:p>
            <a:pPr marL="457200" indent="-457200" algn="l">
              <a:buFont typeface="Arial" panose="020B0604020202020204" pitchFamily="34" charset="0"/>
              <a:buChar char="•"/>
            </a:pPr>
            <a:r>
              <a:rPr lang="sv-SE" sz="2800" dirty="0"/>
              <a:t>Inkomstförsäkring</a:t>
            </a:r>
          </a:p>
          <a:p>
            <a:pPr marL="457200" indent="-457200" algn="l">
              <a:buFont typeface="Arial" panose="020B0604020202020204" pitchFamily="34" charset="0"/>
              <a:buChar char="•"/>
            </a:pPr>
            <a:r>
              <a:rPr lang="sv-SE" sz="2800" dirty="0"/>
              <a:t>Sveriges bästa lönestatistik – </a:t>
            </a:r>
            <a:r>
              <a:rPr lang="sv-SE" sz="2800" b="1" dirty="0" err="1"/>
              <a:t>Sacolönesök</a:t>
            </a:r>
            <a:endParaRPr lang="sv-SE" sz="2800" b="1" dirty="0"/>
          </a:p>
          <a:p>
            <a:pPr marL="457200" indent="-457200" algn="l">
              <a:buFont typeface="Arial" panose="020B0604020202020204" pitchFamily="34" charset="0"/>
              <a:buChar char="•"/>
            </a:pPr>
            <a:r>
              <a:rPr lang="sv-SE" sz="2800" dirty="0"/>
              <a:t>Förhandlingshjälp</a:t>
            </a:r>
          </a:p>
          <a:p>
            <a:pPr marL="457200" indent="-457200" algn="l">
              <a:buFont typeface="Arial" panose="020B0604020202020204" pitchFamily="34" charset="0"/>
              <a:buChar char="•"/>
            </a:pPr>
            <a:r>
              <a:rPr lang="sv-SE" sz="2800" dirty="0"/>
              <a:t>Karriärtjänster</a:t>
            </a:r>
          </a:p>
          <a:p>
            <a:endParaRPr lang="sv-SE" dirty="0"/>
          </a:p>
        </p:txBody>
      </p:sp>
    </p:spTree>
    <p:extLst>
      <p:ext uri="{BB962C8B-B14F-4D97-AF65-F5344CB8AC3E}">
        <p14:creationId xmlns:p14="http://schemas.microsoft.com/office/powerpoint/2010/main" val="219987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C9DC5-9E5C-E8AA-6422-A6E9063E810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309486F-D8E7-B0CE-3B90-B94B91ACF5C9}"/>
              </a:ext>
            </a:extLst>
          </p:cNvPr>
          <p:cNvSpPr>
            <a:spLocks noGrp="1"/>
          </p:cNvSpPr>
          <p:nvPr>
            <p:ph type="title"/>
          </p:nvPr>
        </p:nvSpPr>
        <p:spPr/>
        <p:txBody>
          <a:bodyPr>
            <a:normAutofit fontScale="90000"/>
          </a:bodyPr>
          <a:lstStyle/>
          <a:p>
            <a:r>
              <a:rPr lang="sv-SE" dirty="0"/>
              <a:t>Kontakta oss! </a:t>
            </a:r>
          </a:p>
        </p:txBody>
      </p:sp>
      <p:sp>
        <p:nvSpPr>
          <p:cNvPr id="4" name="Platshållare för text 3">
            <a:extLst>
              <a:ext uri="{FF2B5EF4-FFF2-40B4-BE49-F238E27FC236}">
                <a16:creationId xmlns:a16="http://schemas.microsoft.com/office/drawing/2014/main" id="{9C587643-7175-C1FE-C4F5-00713A869DC7}"/>
              </a:ext>
            </a:extLst>
          </p:cNvPr>
          <p:cNvSpPr>
            <a:spLocks noGrp="1"/>
          </p:cNvSpPr>
          <p:nvPr>
            <p:ph type="body" sz="quarter" idx="11"/>
          </p:nvPr>
        </p:nvSpPr>
        <p:spPr>
          <a:xfrm>
            <a:off x="6096000" y="1197769"/>
            <a:ext cx="5730874" cy="3543300"/>
          </a:xfrm>
        </p:spPr>
        <p:txBody>
          <a:bodyPr/>
          <a:lstStyle/>
          <a:p>
            <a:pPr marL="0" indent="0">
              <a:spcBef>
                <a:spcPts val="600"/>
              </a:spcBef>
              <a:spcAft>
                <a:spcPts val="300"/>
              </a:spcAft>
              <a:buClr>
                <a:srgbClr val="008EA1"/>
              </a:buClr>
              <a:buSzPct val="100000"/>
              <a:buNone/>
            </a:pPr>
            <a:r>
              <a:rPr lang="sv-SE" dirty="0">
                <a:solidFill>
                  <a:srgbClr val="008EA1"/>
                </a:solidFill>
                <a:highlight>
                  <a:srgbClr val="FFFF00"/>
                </a:highlight>
                <a:latin typeface="+mj-lt"/>
              </a:rPr>
              <a:t>Namn</a:t>
            </a:r>
          </a:p>
          <a:p>
            <a:pPr marL="0" indent="0">
              <a:spcBef>
                <a:spcPts val="600"/>
              </a:spcBef>
              <a:spcAft>
                <a:spcPts val="300"/>
              </a:spcAft>
              <a:buClr>
                <a:srgbClr val="008EA1"/>
              </a:buClr>
              <a:buSzPct val="100000"/>
              <a:buNone/>
            </a:pPr>
            <a:r>
              <a:rPr lang="sv-SE" sz="2800" dirty="0">
                <a:solidFill>
                  <a:srgbClr val="008EA1"/>
                </a:solidFill>
                <a:highlight>
                  <a:srgbClr val="FFFF00"/>
                </a:highlight>
                <a:latin typeface="+mj-lt"/>
              </a:rPr>
              <a:t>E-post</a:t>
            </a:r>
          </a:p>
          <a:p>
            <a:pPr marL="0" indent="0">
              <a:spcBef>
                <a:spcPts val="600"/>
              </a:spcBef>
              <a:spcAft>
                <a:spcPts val="300"/>
              </a:spcAft>
              <a:buClr>
                <a:srgbClr val="008EA1"/>
              </a:buClr>
              <a:buSzPct val="100000"/>
              <a:buNone/>
            </a:pPr>
            <a:r>
              <a:rPr lang="sv-SE" dirty="0">
                <a:solidFill>
                  <a:srgbClr val="008EA1"/>
                </a:solidFill>
                <a:highlight>
                  <a:srgbClr val="FFFF00"/>
                </a:highlight>
                <a:latin typeface="+mj-lt"/>
              </a:rPr>
              <a:t>Telefon</a:t>
            </a:r>
            <a:endParaRPr lang="sv-SE" sz="2800" dirty="0">
              <a:solidFill>
                <a:srgbClr val="008EA1"/>
              </a:solidFill>
              <a:highlight>
                <a:srgbClr val="FFFF00"/>
              </a:highlight>
              <a:latin typeface="+mj-lt"/>
            </a:endParaRPr>
          </a:p>
          <a:p>
            <a:endParaRPr lang="sv-SE" dirty="0"/>
          </a:p>
        </p:txBody>
      </p:sp>
      <p:pic>
        <p:nvPicPr>
          <p:cNvPr id="9" name="Platshållare för bild 8" descr="En bild som visar klädsel, person, Människoansikte, vägg&#10;&#10;Automatiskt genererad beskrivning">
            <a:extLst>
              <a:ext uri="{FF2B5EF4-FFF2-40B4-BE49-F238E27FC236}">
                <a16:creationId xmlns:a16="http://schemas.microsoft.com/office/drawing/2014/main" id="{63FBC72B-A12F-F4DF-D265-FC2A5808CFB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977" r="7977"/>
          <a:stretch>
            <a:fillRect/>
          </a:stretch>
        </p:blipFill>
        <p:spPr>
          <a:xfrm>
            <a:off x="0" y="-1"/>
            <a:ext cx="4688958" cy="5954977"/>
          </a:xfrm>
        </p:spPr>
      </p:pic>
    </p:spTree>
    <p:extLst>
      <p:ext uri="{BB962C8B-B14F-4D97-AF65-F5344CB8AC3E}">
        <p14:creationId xmlns:p14="http://schemas.microsoft.com/office/powerpoint/2010/main" val="3017854500"/>
      </p:ext>
    </p:extLst>
  </p:cSld>
  <p:clrMapOvr>
    <a:masterClrMapping/>
  </p:clrMapOvr>
</p:sld>
</file>

<file path=ppt/theme/theme1.xml><?xml version="1.0" encoding="utf-8"?>
<a:theme xmlns:a="http://schemas.openxmlformats.org/drawingml/2006/main" name="Saco_FU">
  <a:themeElements>
    <a:clrScheme name="Egen 2">
      <a:dk1>
        <a:srgbClr val="000000"/>
      </a:dk1>
      <a:lt1>
        <a:srgbClr val="FFFFFF"/>
      </a:lt1>
      <a:dk2>
        <a:srgbClr val="008EA0"/>
      </a:dk2>
      <a:lt2>
        <a:srgbClr val="CCE7EC"/>
      </a:lt2>
      <a:accent1>
        <a:srgbClr val="008EA1"/>
      </a:accent1>
      <a:accent2>
        <a:srgbClr val="C13C8C"/>
      </a:accent2>
      <a:accent3>
        <a:srgbClr val="E27648"/>
      </a:accent3>
      <a:accent4>
        <a:srgbClr val="FFDE34"/>
      </a:accent4>
      <a:accent5>
        <a:srgbClr val="383F82"/>
      </a:accent5>
      <a:accent6>
        <a:srgbClr val="414141"/>
      </a:accent6>
      <a:hlink>
        <a:srgbClr val="008EA1"/>
      </a:hlink>
      <a:folHlink>
        <a:srgbClr val="C13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00" b="1" i="0" dirty="0"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acomall med förbundsbård SV" id="{CBAFC86A-8200-469F-A4C8-49D13A2EFA8F}" vid="{6C665D09-9C67-432F-A7E6-6CAB5CEE167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73d0dbd-baba-4be0-8d69-87ad32c81930">
      <Terms xmlns="http://schemas.microsoft.com/office/infopath/2007/PartnerControls"/>
    </lcf76f155ced4ddcb4097134ff3c332f>
    <TaxCatchAll xmlns="cfd811cb-b435-46d2-b6f4-6ff4bff6b6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347E127202A14FA5C77F5A173AD8C5" ma:contentTypeVersion="17" ma:contentTypeDescription="Create a new document." ma:contentTypeScope="" ma:versionID="dfc4448297023acedd63ca59e0aee5ce">
  <xsd:schema xmlns:xsd="http://www.w3.org/2001/XMLSchema" xmlns:xs="http://www.w3.org/2001/XMLSchema" xmlns:p="http://schemas.microsoft.com/office/2006/metadata/properties" xmlns:ns2="173d0dbd-baba-4be0-8d69-87ad32c81930" xmlns:ns3="5ff12dd7-f5bb-4993-b69d-066e041c3dab" xmlns:ns4="cfd811cb-b435-46d2-b6f4-6ff4bff6b625" targetNamespace="http://schemas.microsoft.com/office/2006/metadata/properties" ma:root="true" ma:fieldsID="3cc4d4cb2b9cf220dee375462ab66b9a" ns2:_="" ns3:_="" ns4:_="">
    <xsd:import namespace="173d0dbd-baba-4be0-8d69-87ad32c81930"/>
    <xsd:import namespace="5ff12dd7-f5bb-4993-b69d-066e041c3dab"/>
    <xsd:import namespace="cfd811cb-b435-46d2-b6f4-6ff4bff6b6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3d0dbd-baba-4be0-8d69-87ad32c819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71fb807-b078-426a-9062-5b0c3c3445d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f12dd7-f5bb-4993-b69d-066e041c3d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d811cb-b435-46d2-b6f4-6ff4bff6b62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0f31462-dde4-43d1-b702-40bed2ba26ee}" ma:internalName="TaxCatchAll" ma:showField="CatchAllData" ma:web="5ff12dd7-f5bb-4993-b69d-066e041c3d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E38CC4-A7BF-42B0-91F7-A4B2C34201AD}">
  <ds:schemaRefs>
    <ds:schemaRef ds:uri="http://schemas.microsoft.com/office/2006/metadata/properties"/>
    <ds:schemaRef ds:uri="http://schemas.microsoft.com/office/infopath/2007/PartnerControls"/>
    <ds:schemaRef ds:uri="ec7dda4f-dfaa-474f-af34-66a682ffd903"/>
    <ds:schemaRef ds:uri="65212c5e-5c3a-48f2-bb52-26a4c322bbd7"/>
    <ds:schemaRef ds:uri="173d0dbd-baba-4be0-8d69-87ad32c81930"/>
    <ds:schemaRef ds:uri="cfd811cb-b435-46d2-b6f4-6ff4bff6b625"/>
  </ds:schemaRefs>
</ds:datastoreItem>
</file>

<file path=customXml/itemProps2.xml><?xml version="1.0" encoding="utf-8"?>
<ds:datastoreItem xmlns:ds="http://schemas.openxmlformats.org/officeDocument/2006/customXml" ds:itemID="{EAB16D26-09B5-489F-A3F3-866EAF31C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3d0dbd-baba-4be0-8d69-87ad32c81930"/>
    <ds:schemaRef ds:uri="5ff12dd7-f5bb-4993-b69d-066e041c3dab"/>
    <ds:schemaRef ds:uri="cfd811cb-b435-46d2-b6f4-6ff4bff6b6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DDC298-F0A2-4F5F-B828-D2837276A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sacomall-med-forbundsbard-sv (3)</Template>
  <TotalTime>1088</TotalTime>
  <Words>925</Words>
  <Application>Microsoft Office PowerPoint</Application>
  <PresentationFormat>Bredbild</PresentationFormat>
  <Paragraphs>61</Paragraphs>
  <Slides>5</Slides>
  <Notes>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vt:i4>
      </vt:variant>
    </vt:vector>
  </HeadingPairs>
  <TitlesOfParts>
    <vt:vector size="10" baseType="lpstr">
      <vt:lpstr>Arial</vt:lpstr>
      <vt:lpstr>Calibri</vt:lpstr>
      <vt:lpstr>Georgia</vt:lpstr>
      <vt:lpstr>proxima nova</vt:lpstr>
      <vt:lpstr>Saco_FU</vt:lpstr>
      <vt:lpstr>Akademikerföreningen</vt:lpstr>
      <vt:lpstr>Akademikerförening </vt:lpstr>
      <vt:lpstr>Svenska modellen – centralt och lokalt </vt:lpstr>
      <vt:lpstr>PowerPoint-presentation</vt:lpstr>
      <vt:lpstr>Kontakta oss!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Klaesson</dc:creator>
  <cp:lastModifiedBy>Anna Klaesson</cp:lastModifiedBy>
  <cp:revision>4</cp:revision>
  <dcterms:created xsi:type="dcterms:W3CDTF">2024-11-28T13:59:32Z</dcterms:created>
  <dcterms:modified xsi:type="dcterms:W3CDTF">2025-01-13T15:37:15Z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0x01010099347E127202A14FA5C77F5A173AD8C5</vt:lpwstr>
  </property>
</Properties>
</file>